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Orbitron Medium"/>
      <p:regular r:id="rId49"/>
      <p:bold r:id="rId50"/>
    </p:embeddedFont>
    <p:embeddedFont>
      <p:font typeface="Assistant"/>
      <p:regular r:id="rId51"/>
      <p:bold r:id="rId52"/>
    </p:embeddedFont>
    <p:embeddedFont>
      <p:font typeface="Cuprum"/>
      <p:regular r:id="rId53"/>
      <p:bold r:id="rId54"/>
      <p:italic r:id="rId55"/>
      <p:boldItalic r:id="rId56"/>
    </p:embeddedFont>
    <p:embeddedFont>
      <p:font typeface="Orbitron"/>
      <p:regular r:id="rId57"/>
      <p:bold r:id="rId58"/>
    </p:embeddedFont>
    <p:embeddedFont>
      <p:font typeface="PT Sans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Orbitron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PTSans-boldItalic.fntdata"/><Relationship Id="rId61" Type="http://schemas.openxmlformats.org/officeDocument/2006/relationships/font" Target="fonts/PTSans-italic.fntdata"/><Relationship Id="rId20" Type="http://schemas.openxmlformats.org/officeDocument/2006/relationships/slide" Target="slides/slide14.xml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22" Type="http://schemas.openxmlformats.org/officeDocument/2006/relationships/slide" Target="slides/slide16.xml"/><Relationship Id="rId66" Type="http://schemas.openxmlformats.org/officeDocument/2006/relationships/font" Target="fonts/RobotoMono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Mono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PTSans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ssistant-regular.fntdata"/><Relationship Id="rId50" Type="http://schemas.openxmlformats.org/officeDocument/2006/relationships/font" Target="fonts/OrbitronMedium-bold.fntdata"/><Relationship Id="rId53" Type="http://schemas.openxmlformats.org/officeDocument/2006/relationships/font" Target="fonts/Cuprum-regular.fntdata"/><Relationship Id="rId52" Type="http://schemas.openxmlformats.org/officeDocument/2006/relationships/font" Target="fonts/Assistant-bold.fntdata"/><Relationship Id="rId11" Type="http://schemas.openxmlformats.org/officeDocument/2006/relationships/slide" Target="slides/slide5.xml"/><Relationship Id="rId55" Type="http://schemas.openxmlformats.org/officeDocument/2006/relationships/font" Target="fonts/Cuprum-italic.fntdata"/><Relationship Id="rId10" Type="http://schemas.openxmlformats.org/officeDocument/2006/relationships/slide" Target="slides/slide4.xml"/><Relationship Id="rId54" Type="http://schemas.openxmlformats.org/officeDocument/2006/relationships/font" Target="fonts/Cuprum-bold.fntdata"/><Relationship Id="rId13" Type="http://schemas.openxmlformats.org/officeDocument/2006/relationships/slide" Target="slides/slide7.xml"/><Relationship Id="rId57" Type="http://schemas.openxmlformats.org/officeDocument/2006/relationships/font" Target="fonts/Orbitron-regular.fntdata"/><Relationship Id="rId12" Type="http://schemas.openxmlformats.org/officeDocument/2006/relationships/slide" Target="slides/slide6.xml"/><Relationship Id="rId56" Type="http://schemas.openxmlformats.org/officeDocument/2006/relationships/font" Target="fonts/Cuprum-boldItalic.fntdata"/><Relationship Id="rId15" Type="http://schemas.openxmlformats.org/officeDocument/2006/relationships/slide" Target="slides/slide9.xml"/><Relationship Id="rId59" Type="http://schemas.openxmlformats.org/officeDocument/2006/relationships/font" Target="fonts/PTSans-regular.fntdata"/><Relationship Id="rId14" Type="http://schemas.openxmlformats.org/officeDocument/2006/relationships/slide" Target="slides/slide8.xml"/><Relationship Id="rId58" Type="http://schemas.openxmlformats.org/officeDocument/2006/relationships/font" Target="fonts/Orbitron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64d974e4e_0_9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64d974e4e_0_9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051cbfea3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3051cbfea3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564d974e4e_0_17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564d974e4e_0_17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051cbfea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051cbfea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051cbfea3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051cbfea3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64d974e4e_0_17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64d974e4e_0_17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64d974e4e_0_17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564d974e4e_0_17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564d974e4e_0_17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564d974e4e_0_17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564d974e4e_0_17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564d974e4e_0_17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Delimiter tells MYSQL “Don’t end the command when you see a semicolon—wait until you see my custom delimiter (like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$$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//</a:t>
            </a:r>
            <a:r>
              <a:rPr lang="en">
                <a:solidFill>
                  <a:schemeClr val="dk1"/>
                </a:solidFill>
              </a:rPr>
              <a:t>).”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Niketan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051cbfea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051cbfea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051cbfea3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051cbfea3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64d974e4e_0_9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64d974e4e_0_9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051cbfea3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051cbfea3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51cbfea3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51cbfea3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051cbfea3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051cbfea3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inputting data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051cbfea3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3051cbfea3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inputting data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59c6562b5d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59c6562b5d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359c6562b5d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359c6562b5d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59c6562b5d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59c6562b5d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59c6562b5d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59c6562b5d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9c6562b5d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359c6562b5d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59c6562b5d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359c6562b5d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64d974e4e_0_9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64d974e4e_0_9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59c6562b5d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359c6562b5d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59c6562b5d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59c6562b5d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59c6562b5d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59c6562b5d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3564d974e4e_0_17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3564d974e4e_0_17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564d974e4e_0_17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564d974e4e_0_17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564d974e4e_0_18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564d974e4e_0_18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564d974e4e_0_18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564d974e4e_0_18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3564d974e4e_0_18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3564d974e4e_0_18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359c6562b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359c6562b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59c6562b5d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359c6562b5d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64d974e4e_0_18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64d974e4e_0_18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59c6562b5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59c6562b5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GPA+(0.1×StudyTime)−(0.05×Absences)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051cbfea3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3051cbfea3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Strong absence-GPA correlation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Perfect attendance correlates with the highest GPA (~3.4), while excessive absences (10+) reduce GPA to failing levels (~1.4), highlighting attendance as a critical performance factor.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Students receiving tutoring outperform non-tutored peers across all parental support levels, with GPA improvements ranging from 0.2 to 0.5 points.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Parental support amplifies tutoring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tutoring benefit is most pronounced with "Very High" parental support, suggesting that home reinforcement maximizes the effectiveness of academic interventions.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Combined interventions most effective</a:t>
            </a: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The data indicates that addressing both attendance issues and implementing support systems (tutoring + parental engagement) would yield the most significant improvements in student performance.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3051cbfea3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3051cbfea3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64d974e4e_0_18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64d974e4e_0_18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9c6562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9c6562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64d974e4e_0_18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64d974e4e_0_18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051cbfea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051cbfea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564d974e4e_0_9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564d974e4e_0_9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Niketan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277302" y="673625"/>
            <a:ext cx="6581100" cy="2196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58" name="Google Shape;58;p1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2278785" y="2362825"/>
            <a:ext cx="45864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3819893" y="1166825"/>
            <a:ext cx="150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2811900" y="3532818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7" name="Google Shape;67;p15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68" name="Google Shape;68;p15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000" y="1215750"/>
            <a:ext cx="77040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cxnSp>
        <p:nvCxnSpPr>
          <p:cNvPr id="75" name="Google Shape;75;p16"/>
          <p:cNvCxnSpPr/>
          <p:nvPr/>
        </p:nvCxnSpPr>
        <p:spPr>
          <a:xfrm>
            <a:off x="-21600" y="972500"/>
            <a:ext cx="91704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080575" y="1445652"/>
            <a:ext cx="3168000" cy="55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4895400" y="3195075"/>
            <a:ext cx="3168000" cy="558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4895400" y="3753975"/>
            <a:ext cx="3168000" cy="68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1080575" y="2004552"/>
            <a:ext cx="3168000" cy="68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2" name="Google Shape;82;p17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83" name="Google Shape;83;p17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4" name="Google Shape;84;p17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5" name="Google Shape;85;p1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86" name="Google Shape;86;p1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2" name="Google Shape;92;p1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93" name="Google Shape;93;p1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" name="Google Shape;94;p1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" name="Google Shape;95;p1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96" name="Google Shape;96;p1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1995458" y="1699275"/>
            <a:ext cx="5150700" cy="2616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1995458" y="1095000"/>
            <a:ext cx="5150700" cy="6042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3" name="Google Shape;103;p1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04" name="Google Shape;104;p1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9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580100" y="1243386"/>
            <a:ext cx="5983800" cy="16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3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11" name="Google Shape;111;p2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12" name="Google Shape;112;p2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20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713100" y="4587675"/>
            <a:ext cx="108000" cy="108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8322900" y="445025"/>
            <a:ext cx="108000" cy="108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7866525" y="4065300"/>
            <a:ext cx="564375" cy="633175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1017900" y="1685688"/>
            <a:ext cx="46950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1017900" y="2343913"/>
            <a:ext cx="4695000" cy="11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3" name="Google Shape;123;p21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124" name="Google Shape;124;p2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21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126" name="Google Shape;126;p21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21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5784625" y="2705400"/>
            <a:ext cx="2646300" cy="19929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0" name="Google Shape;130;p2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31" name="Google Shape;131;p2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2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hasCustomPrompt="1" type="title"/>
          </p:nvPr>
        </p:nvSpPr>
        <p:spPr>
          <a:xfrm>
            <a:off x="1284000" y="1582218"/>
            <a:ext cx="6576000" cy="18594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284000" y="3441622"/>
            <a:ext cx="6576000" cy="4077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9" name="Google Shape;139;p23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140" name="Google Shape;140;p2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23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142" name="Google Shape;142;p23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23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25"/>
          <p:cNvSpPr txBox="1"/>
          <p:nvPr>
            <p:ph hasCustomPrompt="1" idx="2" type="title"/>
          </p:nvPr>
        </p:nvSpPr>
        <p:spPr>
          <a:xfrm>
            <a:off x="1306239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720000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3" type="title"/>
          </p:nvPr>
        </p:nvSpPr>
        <p:spPr>
          <a:xfrm>
            <a:off x="3485524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1" name="Google Shape;151;p25"/>
          <p:cNvSpPr txBox="1"/>
          <p:nvPr>
            <p:ph hasCustomPrompt="1" idx="4" type="title"/>
          </p:nvPr>
        </p:nvSpPr>
        <p:spPr>
          <a:xfrm>
            <a:off x="4071756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3485524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6" type="title"/>
          </p:nvPr>
        </p:nvSpPr>
        <p:spPr>
          <a:xfrm>
            <a:off x="6240900" y="183205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4" name="Google Shape;154;p25"/>
          <p:cNvSpPr txBox="1"/>
          <p:nvPr>
            <p:ph hasCustomPrompt="1" idx="7" type="title"/>
          </p:nvPr>
        </p:nvSpPr>
        <p:spPr>
          <a:xfrm>
            <a:off x="6827132" y="1437300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6240900" y="2359750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6" name="Google Shape;156;p25"/>
          <p:cNvSpPr txBox="1"/>
          <p:nvPr>
            <p:ph idx="9" type="title"/>
          </p:nvPr>
        </p:nvSpPr>
        <p:spPr>
          <a:xfrm>
            <a:off x="720000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25"/>
          <p:cNvSpPr txBox="1"/>
          <p:nvPr>
            <p:ph hasCustomPrompt="1" idx="13" type="title"/>
          </p:nvPr>
        </p:nvSpPr>
        <p:spPr>
          <a:xfrm>
            <a:off x="1340612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58" name="Google Shape;158;p25"/>
          <p:cNvSpPr txBox="1"/>
          <p:nvPr>
            <p:ph idx="14" type="subTitle"/>
          </p:nvPr>
        </p:nvSpPr>
        <p:spPr>
          <a:xfrm>
            <a:off x="720000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" name="Google Shape;159;p25"/>
          <p:cNvSpPr txBox="1"/>
          <p:nvPr>
            <p:ph idx="15" type="title"/>
          </p:nvPr>
        </p:nvSpPr>
        <p:spPr>
          <a:xfrm>
            <a:off x="3485524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25"/>
          <p:cNvSpPr txBox="1"/>
          <p:nvPr>
            <p:ph hasCustomPrompt="1" idx="16" type="title"/>
          </p:nvPr>
        </p:nvSpPr>
        <p:spPr>
          <a:xfrm>
            <a:off x="4071756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1" name="Google Shape;161;p25"/>
          <p:cNvSpPr txBox="1"/>
          <p:nvPr>
            <p:ph idx="17" type="subTitle"/>
          </p:nvPr>
        </p:nvSpPr>
        <p:spPr>
          <a:xfrm>
            <a:off x="3485524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8" type="title"/>
          </p:nvPr>
        </p:nvSpPr>
        <p:spPr>
          <a:xfrm>
            <a:off x="6240900" y="3624304"/>
            <a:ext cx="218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25"/>
          <p:cNvSpPr txBox="1"/>
          <p:nvPr>
            <p:ph hasCustomPrompt="1" idx="19" type="title"/>
          </p:nvPr>
        </p:nvSpPr>
        <p:spPr>
          <a:xfrm>
            <a:off x="6827132" y="3232759"/>
            <a:ext cx="942000" cy="35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idx="20" type="subTitle"/>
          </p:nvPr>
        </p:nvSpPr>
        <p:spPr>
          <a:xfrm>
            <a:off x="6240900" y="4152026"/>
            <a:ext cx="21831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Google Shape;165;p25"/>
          <p:cNvSpPr txBox="1"/>
          <p:nvPr>
            <p:ph idx="21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6" name="Google Shape;166;p25"/>
          <p:cNvGrpSpPr/>
          <p:nvPr/>
        </p:nvGrpSpPr>
        <p:grpSpPr>
          <a:xfrm>
            <a:off x="713100" y="442056"/>
            <a:ext cx="7706069" cy="184842"/>
            <a:chOff x="2600575" y="-312369"/>
            <a:chExt cx="7706069" cy="184842"/>
          </a:xfrm>
        </p:grpSpPr>
        <p:sp>
          <p:nvSpPr>
            <p:cNvPr id="167" name="Google Shape;167;p25"/>
            <p:cNvSpPr/>
            <p:nvPr/>
          </p:nvSpPr>
          <p:spPr>
            <a:xfrm>
              <a:off x="2600575" y="-312369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10124844" y="-309327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485402" y="1754650"/>
            <a:ext cx="48243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6"/>
          <p:cNvSpPr txBox="1"/>
          <p:nvPr>
            <p:ph hasCustomPrompt="1" idx="2" type="title"/>
          </p:nvPr>
        </p:nvSpPr>
        <p:spPr>
          <a:xfrm>
            <a:off x="830823" y="1711248"/>
            <a:ext cx="2209500" cy="17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4137452" y="2924643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74" name="Google Shape;174;p2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75" name="Google Shape;175;p2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">
    <p:bg>
      <p:bgPr>
        <a:solidFill>
          <a:schemeClr val="l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358665" y="239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 flipH="1">
            <a:off x="838001" y="1754650"/>
            <a:ext cx="48243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27"/>
          <p:cNvSpPr txBox="1"/>
          <p:nvPr>
            <p:ph hasCustomPrompt="1" idx="2" type="title"/>
          </p:nvPr>
        </p:nvSpPr>
        <p:spPr>
          <a:xfrm flipH="1">
            <a:off x="6107379" y="1711248"/>
            <a:ext cx="2209500" cy="17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 flipH="1">
            <a:off x="1490051" y="2924643"/>
            <a:ext cx="3520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4" name="Google Shape;184;p2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85" name="Google Shape;185;p2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13100" y="1201504"/>
            <a:ext cx="3858900" cy="15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"/>
              <a:buChar char="●"/>
              <a:defRPr sz="1200"/>
            </a:lvl1pPr>
            <a:lvl2pPr indent="-3175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92" name="Google Shape;192;p2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193" name="Google Shape;193;p2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2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95" name="Google Shape;195;p2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196" name="Google Shape;196;p2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751850" y="3553550"/>
            <a:ext cx="36378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9"/>
          <p:cNvSpPr txBox="1"/>
          <p:nvPr>
            <p:ph idx="1" type="subTitle"/>
          </p:nvPr>
        </p:nvSpPr>
        <p:spPr>
          <a:xfrm>
            <a:off x="1902009" y="1160400"/>
            <a:ext cx="5335800" cy="222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3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03" name="Google Shape;203;p2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04" name="Google Shape;204;p2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29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13100" y="4516675"/>
            <a:ext cx="7706069" cy="181800"/>
            <a:chOff x="2600575" y="3762250"/>
            <a:chExt cx="7706069" cy="181800"/>
          </a:xfrm>
        </p:grpSpPr>
        <p:sp>
          <p:nvSpPr>
            <p:cNvPr id="210" name="Google Shape;210;p29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0124844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4120575" y="1579526"/>
            <a:ext cx="4310100" cy="17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1" type="subTitle"/>
          </p:nvPr>
        </p:nvSpPr>
        <p:spPr>
          <a:xfrm>
            <a:off x="4120575" y="3199226"/>
            <a:ext cx="4310100" cy="11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30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16" name="Google Shape;216;p30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7" name="Google Shape;217;p30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8" name="Google Shape;218;p3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19" name="Google Shape;219;p3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5273175" y="2177800"/>
            <a:ext cx="3157800" cy="5073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5273175" y="2685175"/>
            <a:ext cx="3157800" cy="13041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6" name="Google Shape;226;p31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27" name="Google Shape;227;p3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8" name="Google Shape;228;p31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29" name="Google Shape;229;p31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30" name="Google Shape;230;p31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4615223" y="2205483"/>
            <a:ext cx="3267900" cy="6036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32"/>
          <p:cNvSpPr txBox="1"/>
          <p:nvPr>
            <p:ph idx="1" type="subTitle"/>
          </p:nvPr>
        </p:nvSpPr>
        <p:spPr>
          <a:xfrm>
            <a:off x="4615223" y="2809083"/>
            <a:ext cx="3267900" cy="11583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7" name="Google Shape;237;p3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38" name="Google Shape;238;p3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39" name="Google Shape;239;p3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0" name="Google Shape;240;p3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41" name="Google Shape;241;p3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1265464" y="2205483"/>
            <a:ext cx="3267900" cy="6036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1" type="subTitle"/>
          </p:nvPr>
        </p:nvSpPr>
        <p:spPr>
          <a:xfrm>
            <a:off x="1265464" y="2809083"/>
            <a:ext cx="3267900" cy="11583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" name="Google Shape;248;p33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49" name="Google Shape;249;p33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0" name="Google Shape;250;p33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51" name="Google Shape;251;p33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52" name="Google Shape;252;p33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4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58" name="Google Shape;258;p34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p34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713100" y="1767950"/>
            <a:ext cx="4278600" cy="1898700"/>
          </a:xfrm>
          <a:prstGeom prst="rect">
            <a:avLst/>
          </a:prstGeom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2" name="Google Shape;262;p3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63" name="Google Shape;263;p3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3599543" y="299746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35"/>
          <p:cNvSpPr txBox="1"/>
          <p:nvPr>
            <p:ph idx="1" type="subTitle"/>
          </p:nvPr>
        </p:nvSpPr>
        <p:spPr>
          <a:xfrm>
            <a:off x="3599543" y="3525178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5"/>
          <p:cNvSpPr txBox="1"/>
          <p:nvPr>
            <p:ph idx="2" type="title"/>
          </p:nvPr>
        </p:nvSpPr>
        <p:spPr>
          <a:xfrm>
            <a:off x="3599557" y="187157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35"/>
          <p:cNvSpPr txBox="1"/>
          <p:nvPr>
            <p:ph idx="3" type="subTitle"/>
          </p:nvPr>
        </p:nvSpPr>
        <p:spPr>
          <a:xfrm>
            <a:off x="3599557" y="2399276"/>
            <a:ext cx="1944900" cy="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5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3" name="Google Shape;273;p35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74" name="Google Shape;274;p35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5" name="Google Shape;275;p35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76" name="Google Shape;276;p35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77" name="Google Shape;277;p35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720000" y="1101450"/>
            <a:ext cx="385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Char char="●"/>
              <a:defRPr sz="125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84" name="Google Shape;284;p36"/>
          <p:cNvSpPr txBox="1"/>
          <p:nvPr>
            <p:ph idx="2" type="body"/>
          </p:nvPr>
        </p:nvSpPr>
        <p:spPr>
          <a:xfrm>
            <a:off x="4572000" y="1672950"/>
            <a:ext cx="3852000" cy="19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50"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grpSp>
        <p:nvGrpSpPr>
          <p:cNvPr id="285" name="Google Shape;285;p36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286" name="Google Shape;286;p36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7" name="Google Shape;287;p36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88" name="Google Shape;288;p3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289" name="Google Shape;289;p3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" name="Google Shape;295;p37"/>
          <p:cNvSpPr txBox="1"/>
          <p:nvPr>
            <p:ph idx="2" type="title"/>
          </p:nvPr>
        </p:nvSpPr>
        <p:spPr>
          <a:xfrm>
            <a:off x="3599548" y="3383900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3599552" y="3911617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3" type="title"/>
          </p:nvPr>
        </p:nvSpPr>
        <p:spPr>
          <a:xfrm>
            <a:off x="720000" y="2693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8" name="Google Shape;298;p37"/>
          <p:cNvSpPr txBox="1"/>
          <p:nvPr>
            <p:ph idx="4" type="subTitle"/>
          </p:nvPr>
        </p:nvSpPr>
        <p:spPr>
          <a:xfrm>
            <a:off x="720025" y="3221413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7"/>
          <p:cNvSpPr txBox="1"/>
          <p:nvPr>
            <p:ph idx="5" type="title"/>
          </p:nvPr>
        </p:nvSpPr>
        <p:spPr>
          <a:xfrm>
            <a:off x="6486000" y="2693713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0" name="Google Shape;300;p37"/>
          <p:cNvSpPr txBox="1"/>
          <p:nvPr>
            <p:ph idx="6" type="subTitle"/>
          </p:nvPr>
        </p:nvSpPr>
        <p:spPr>
          <a:xfrm>
            <a:off x="6486007" y="3221413"/>
            <a:ext cx="1944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1" name="Google Shape;301;p37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02" name="Google Shape;302;p37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37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07" name="Google Shape;307;p37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8" name="Google Shape;308;p37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3599550" y="2941694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1" name="Google Shape;311;p38"/>
          <p:cNvSpPr txBox="1"/>
          <p:nvPr>
            <p:ph idx="1" type="subTitle"/>
          </p:nvPr>
        </p:nvSpPr>
        <p:spPr>
          <a:xfrm>
            <a:off x="3599550" y="3469413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8"/>
          <p:cNvSpPr txBox="1"/>
          <p:nvPr>
            <p:ph idx="2" type="title"/>
          </p:nvPr>
        </p:nvSpPr>
        <p:spPr>
          <a:xfrm>
            <a:off x="1017609" y="294170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8"/>
          <p:cNvSpPr txBox="1"/>
          <p:nvPr>
            <p:ph idx="3" type="subTitle"/>
          </p:nvPr>
        </p:nvSpPr>
        <p:spPr>
          <a:xfrm>
            <a:off x="1017609" y="3469406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8"/>
          <p:cNvSpPr txBox="1"/>
          <p:nvPr>
            <p:ph idx="4" type="title"/>
          </p:nvPr>
        </p:nvSpPr>
        <p:spPr>
          <a:xfrm>
            <a:off x="6174000" y="2941706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8"/>
          <p:cNvSpPr txBox="1"/>
          <p:nvPr>
            <p:ph idx="5" type="subTitle"/>
          </p:nvPr>
        </p:nvSpPr>
        <p:spPr>
          <a:xfrm>
            <a:off x="6174000" y="3469406"/>
            <a:ext cx="1944900" cy="6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8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38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18" name="Google Shape;318;p38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9" name="Google Shape;319;p38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20" name="Google Shape;320;p38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21" name="Google Shape;321;p38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865488" y="1573918"/>
            <a:ext cx="19782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865488" y="21081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9"/>
          <p:cNvSpPr txBox="1"/>
          <p:nvPr>
            <p:ph idx="2" type="title"/>
          </p:nvPr>
        </p:nvSpPr>
        <p:spPr>
          <a:xfrm>
            <a:off x="6300295" y="15739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9" name="Google Shape;329;p39"/>
          <p:cNvSpPr txBox="1"/>
          <p:nvPr>
            <p:ph idx="3" type="subTitle"/>
          </p:nvPr>
        </p:nvSpPr>
        <p:spPr>
          <a:xfrm>
            <a:off x="6300288" y="21081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39"/>
          <p:cNvSpPr txBox="1"/>
          <p:nvPr>
            <p:ph idx="4" type="title"/>
          </p:nvPr>
        </p:nvSpPr>
        <p:spPr>
          <a:xfrm>
            <a:off x="865488" y="33077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1" name="Google Shape;331;p39"/>
          <p:cNvSpPr txBox="1"/>
          <p:nvPr>
            <p:ph idx="5" type="subTitle"/>
          </p:nvPr>
        </p:nvSpPr>
        <p:spPr>
          <a:xfrm>
            <a:off x="865488" y="38419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39"/>
          <p:cNvSpPr txBox="1"/>
          <p:nvPr>
            <p:ph idx="6" type="title"/>
          </p:nvPr>
        </p:nvSpPr>
        <p:spPr>
          <a:xfrm>
            <a:off x="6300295" y="3307718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3" name="Google Shape;333;p39"/>
          <p:cNvSpPr txBox="1"/>
          <p:nvPr>
            <p:ph idx="7" type="subTitle"/>
          </p:nvPr>
        </p:nvSpPr>
        <p:spPr>
          <a:xfrm>
            <a:off x="6300288" y="3841945"/>
            <a:ext cx="1978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3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5" name="Google Shape;335;p39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36" name="Google Shape;336;p39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7" name="Google Shape;337;p39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38" name="Google Shape;338;p39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39" name="Google Shape;339;p39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2174175" y="1233834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" name="Google Shape;345;p40"/>
          <p:cNvSpPr txBox="1"/>
          <p:nvPr>
            <p:ph idx="1" type="subTitle"/>
          </p:nvPr>
        </p:nvSpPr>
        <p:spPr>
          <a:xfrm>
            <a:off x="2174175" y="1761534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40"/>
          <p:cNvSpPr txBox="1"/>
          <p:nvPr>
            <p:ph idx="2" type="title"/>
          </p:nvPr>
        </p:nvSpPr>
        <p:spPr>
          <a:xfrm>
            <a:off x="6145098" y="12338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" name="Google Shape;347;p40"/>
          <p:cNvSpPr txBox="1"/>
          <p:nvPr>
            <p:ph idx="3" type="subTitle"/>
          </p:nvPr>
        </p:nvSpPr>
        <p:spPr>
          <a:xfrm>
            <a:off x="6145150" y="17615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40"/>
          <p:cNvSpPr txBox="1"/>
          <p:nvPr>
            <p:ph idx="4" type="title"/>
          </p:nvPr>
        </p:nvSpPr>
        <p:spPr>
          <a:xfrm>
            <a:off x="2174175" y="35586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" name="Google Shape;349;p40"/>
          <p:cNvSpPr txBox="1"/>
          <p:nvPr>
            <p:ph idx="5" type="subTitle"/>
          </p:nvPr>
        </p:nvSpPr>
        <p:spPr>
          <a:xfrm>
            <a:off x="2174175" y="40863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0"/>
          <p:cNvSpPr txBox="1"/>
          <p:nvPr>
            <p:ph idx="6" type="title"/>
          </p:nvPr>
        </p:nvSpPr>
        <p:spPr>
          <a:xfrm>
            <a:off x="6145098" y="35586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1" name="Google Shape;351;p40"/>
          <p:cNvSpPr txBox="1"/>
          <p:nvPr>
            <p:ph idx="7" type="subTitle"/>
          </p:nvPr>
        </p:nvSpPr>
        <p:spPr>
          <a:xfrm>
            <a:off x="6145097" y="40863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0"/>
          <p:cNvSpPr txBox="1"/>
          <p:nvPr>
            <p:ph idx="8" type="title"/>
          </p:nvPr>
        </p:nvSpPr>
        <p:spPr>
          <a:xfrm>
            <a:off x="2174177" y="23962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3" name="Google Shape;353;p40"/>
          <p:cNvSpPr txBox="1"/>
          <p:nvPr>
            <p:ph idx="9" type="subTitle"/>
          </p:nvPr>
        </p:nvSpPr>
        <p:spPr>
          <a:xfrm>
            <a:off x="2174175" y="29239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0"/>
          <p:cNvSpPr txBox="1"/>
          <p:nvPr>
            <p:ph idx="13" type="title"/>
          </p:nvPr>
        </p:nvSpPr>
        <p:spPr>
          <a:xfrm>
            <a:off x="6145102" y="2396246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5" name="Google Shape;355;p40"/>
          <p:cNvSpPr txBox="1"/>
          <p:nvPr>
            <p:ph idx="14" type="subTitle"/>
          </p:nvPr>
        </p:nvSpPr>
        <p:spPr>
          <a:xfrm>
            <a:off x="6145100" y="2923946"/>
            <a:ext cx="1986000" cy="46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0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57" name="Google Shape;357;p40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58" name="Google Shape;358;p40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9" name="Google Shape;359;p40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0" name="Google Shape;360;p40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61" name="Google Shape;361;p40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7" name="Google Shape;367;p41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68" name="Google Shape;368;p41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9" name="Google Shape;369;p41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70" name="Google Shape;370;p41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71" name="Google Shape;371;p41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hasCustomPrompt="1" type="title"/>
          </p:nvPr>
        </p:nvSpPr>
        <p:spPr>
          <a:xfrm>
            <a:off x="713100" y="1439698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7" name="Google Shape;377;p42"/>
          <p:cNvSpPr txBox="1"/>
          <p:nvPr>
            <p:ph idx="1" type="subTitle"/>
          </p:nvPr>
        </p:nvSpPr>
        <p:spPr>
          <a:xfrm>
            <a:off x="713100" y="3642833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78" name="Google Shape;378;p42"/>
          <p:cNvSpPr txBox="1"/>
          <p:nvPr>
            <p:ph hasCustomPrompt="1" idx="2" type="title"/>
          </p:nvPr>
        </p:nvSpPr>
        <p:spPr>
          <a:xfrm>
            <a:off x="3442950" y="1439689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9" name="Google Shape;379;p42"/>
          <p:cNvSpPr txBox="1"/>
          <p:nvPr>
            <p:ph idx="3" type="subTitle"/>
          </p:nvPr>
        </p:nvSpPr>
        <p:spPr>
          <a:xfrm>
            <a:off x="3442950" y="3642814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0" name="Google Shape;380;p42"/>
          <p:cNvSpPr txBox="1"/>
          <p:nvPr>
            <p:ph hasCustomPrompt="1" idx="4" type="title"/>
          </p:nvPr>
        </p:nvSpPr>
        <p:spPr>
          <a:xfrm>
            <a:off x="6172800" y="1439694"/>
            <a:ext cx="22581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1" name="Google Shape;381;p42"/>
          <p:cNvSpPr txBox="1"/>
          <p:nvPr>
            <p:ph idx="5" type="subTitle"/>
          </p:nvPr>
        </p:nvSpPr>
        <p:spPr>
          <a:xfrm>
            <a:off x="6172800" y="3642812"/>
            <a:ext cx="2258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6" type="title"/>
          </p:nvPr>
        </p:nvSpPr>
        <p:spPr>
          <a:xfrm>
            <a:off x="720000" y="442800"/>
            <a:ext cx="7704000" cy="57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3" name="Google Shape;383;p42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384" name="Google Shape;384;p42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5" name="Google Shape;385;p42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6" name="Google Shape;386;p42"/>
          <p:cNvSpPr txBox="1"/>
          <p:nvPr>
            <p:ph idx="7" type="title"/>
          </p:nvPr>
        </p:nvSpPr>
        <p:spPr>
          <a:xfrm>
            <a:off x="344295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7" name="Google Shape;387;p42"/>
          <p:cNvSpPr txBox="1"/>
          <p:nvPr>
            <p:ph idx="8" type="title"/>
          </p:nvPr>
        </p:nvSpPr>
        <p:spPr>
          <a:xfrm>
            <a:off x="71310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8" name="Google Shape;388;p42"/>
          <p:cNvSpPr txBox="1"/>
          <p:nvPr>
            <p:ph idx="9" type="title"/>
          </p:nvPr>
        </p:nvSpPr>
        <p:spPr>
          <a:xfrm>
            <a:off x="6172800" y="3149275"/>
            <a:ext cx="2258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89" name="Google Shape;389;p42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390" name="Google Shape;390;p42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"/>
          <p:cNvSpPr txBox="1"/>
          <p:nvPr>
            <p:ph type="title"/>
          </p:nvPr>
        </p:nvSpPr>
        <p:spPr>
          <a:xfrm flipH="1">
            <a:off x="2199707" y="908794"/>
            <a:ext cx="4738800" cy="897900"/>
          </a:xfrm>
          <a:prstGeom prst="rect">
            <a:avLst/>
          </a:prstGeom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5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 flipH="1">
            <a:off x="2199675" y="1806700"/>
            <a:ext cx="4738800" cy="116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/>
        </p:nvSpPr>
        <p:spPr>
          <a:xfrm flipH="1">
            <a:off x="2488307" y="4392550"/>
            <a:ext cx="41613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, infographics and images by </a:t>
            </a:r>
            <a:r>
              <a:rPr b="1" lang="en" sz="1000">
                <a:solidFill>
                  <a:schemeClr val="lt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44"/>
          <p:cNvGrpSpPr/>
          <p:nvPr/>
        </p:nvGrpSpPr>
        <p:grpSpPr>
          <a:xfrm>
            <a:off x="338575" y="238644"/>
            <a:ext cx="8457300" cy="4666200"/>
            <a:chOff x="338575" y="238644"/>
            <a:chExt cx="8457300" cy="4666200"/>
          </a:xfrm>
        </p:grpSpPr>
        <p:sp>
          <p:nvSpPr>
            <p:cNvPr id="401" name="Google Shape;401;p44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2" name="Google Shape;402;p44"/>
            <p:cNvCxnSpPr/>
            <p:nvPr/>
          </p:nvCxnSpPr>
          <p:spPr>
            <a:xfrm>
              <a:off x="338575" y="972500"/>
              <a:ext cx="84573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03" name="Google Shape;403;p44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04" name="Google Shape;404;p44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4"/>
          <p:cNvSpPr/>
          <p:nvPr/>
        </p:nvSpPr>
        <p:spPr>
          <a:xfrm>
            <a:off x="1992438" y="32097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09" name="Google Shape;409;p44"/>
          <p:cNvGrpSpPr/>
          <p:nvPr/>
        </p:nvGrpSpPr>
        <p:grpSpPr>
          <a:xfrm>
            <a:off x="7774198" y="1271033"/>
            <a:ext cx="656700" cy="656686"/>
            <a:chOff x="8030050" y="2613550"/>
            <a:chExt cx="1147475" cy="1147450"/>
          </a:xfrm>
        </p:grpSpPr>
        <p:sp>
          <p:nvSpPr>
            <p:cNvPr id="410" name="Google Shape;410;p44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44"/>
          <p:cNvGrpSpPr/>
          <p:nvPr/>
        </p:nvGrpSpPr>
        <p:grpSpPr>
          <a:xfrm>
            <a:off x="1741313" y="4379925"/>
            <a:ext cx="5666187" cy="318550"/>
            <a:chOff x="2764725" y="4448400"/>
            <a:chExt cx="5666187" cy="318550"/>
          </a:xfrm>
        </p:grpSpPr>
        <p:sp>
          <p:nvSpPr>
            <p:cNvPr id="434" name="Google Shape;434;p44"/>
            <p:cNvSpPr/>
            <p:nvPr/>
          </p:nvSpPr>
          <p:spPr>
            <a:xfrm>
              <a:off x="8146975" y="4448400"/>
              <a:ext cx="283937" cy="318550"/>
            </a:xfrm>
            <a:custGeom>
              <a:rect b="b" l="l" r="r" t="t"/>
              <a:pathLst>
                <a:path extrusionOk="0" h="25327" w="22575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" name="Google Shape;435;p44"/>
            <p:cNvCxnSpPr/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6" name="Google Shape;436;p44"/>
          <p:cNvSpPr/>
          <p:nvPr/>
        </p:nvSpPr>
        <p:spPr>
          <a:xfrm>
            <a:off x="1987663" y="24130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7" name="Google Shape;437;p44"/>
          <p:cNvSpPr/>
          <p:nvPr/>
        </p:nvSpPr>
        <p:spPr>
          <a:xfrm>
            <a:off x="1987663" y="1616370"/>
            <a:ext cx="5163900" cy="540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45"/>
          <p:cNvGrpSpPr/>
          <p:nvPr/>
        </p:nvGrpSpPr>
        <p:grpSpPr>
          <a:xfrm>
            <a:off x="351128" y="228595"/>
            <a:ext cx="8430000" cy="4686251"/>
            <a:chOff x="351128" y="228595"/>
            <a:chExt cx="8430000" cy="4686251"/>
          </a:xfrm>
        </p:grpSpPr>
        <p:sp>
          <p:nvSpPr>
            <p:cNvPr id="440" name="Google Shape;440;p45"/>
            <p:cNvSpPr/>
            <p:nvPr/>
          </p:nvSpPr>
          <p:spPr>
            <a:xfrm>
              <a:off x="351128" y="238644"/>
              <a:ext cx="8430000" cy="4666200"/>
            </a:xfrm>
            <a:prstGeom prst="roundRect">
              <a:avLst>
                <a:gd fmla="val 4973" name="adj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1" name="Google Shape;441;p45"/>
            <p:cNvGrpSpPr/>
            <p:nvPr/>
          </p:nvGrpSpPr>
          <p:grpSpPr>
            <a:xfrm>
              <a:off x="713171" y="228595"/>
              <a:ext cx="7717725" cy="4686251"/>
              <a:chOff x="713175" y="432300"/>
              <a:chExt cx="7717725" cy="4278900"/>
            </a:xfrm>
          </p:grpSpPr>
          <p:cxnSp>
            <p:nvCxnSpPr>
              <p:cNvPr id="442" name="Google Shape;442;p45"/>
              <p:cNvCxnSpPr/>
              <p:nvPr/>
            </p:nvCxnSpPr>
            <p:spPr>
              <a:xfrm>
                <a:off x="713175" y="453850"/>
                <a:ext cx="0" cy="4242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3" name="Google Shape;443;p45"/>
              <p:cNvCxnSpPr/>
              <p:nvPr/>
            </p:nvCxnSpPr>
            <p:spPr>
              <a:xfrm>
                <a:off x="8430900" y="432300"/>
                <a:ext cx="0" cy="42789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44" name="Google Shape;444;p45"/>
          <p:cNvSpPr/>
          <p:nvPr/>
        </p:nvSpPr>
        <p:spPr>
          <a:xfrm>
            <a:off x="6744573" y="3029250"/>
            <a:ext cx="1523400" cy="152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45"/>
          <p:cNvGrpSpPr/>
          <p:nvPr/>
        </p:nvGrpSpPr>
        <p:grpSpPr>
          <a:xfrm>
            <a:off x="7177923" y="3462608"/>
            <a:ext cx="656700" cy="656686"/>
            <a:chOff x="8030050" y="2613550"/>
            <a:chExt cx="1147475" cy="1147450"/>
          </a:xfrm>
        </p:grpSpPr>
        <p:sp>
          <p:nvSpPr>
            <p:cNvPr id="446" name="Google Shape;446;p45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5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5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5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45"/>
          <p:cNvSpPr/>
          <p:nvPr/>
        </p:nvSpPr>
        <p:spPr>
          <a:xfrm>
            <a:off x="5216513" y="3898775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bg>
      <p:bgPr>
        <a:solidFill>
          <a:schemeClr val="lt2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/>
          <p:nvPr/>
        </p:nvSpPr>
        <p:spPr>
          <a:xfrm>
            <a:off x="351128" y="238644"/>
            <a:ext cx="8430000" cy="4666200"/>
          </a:xfrm>
          <a:prstGeom prst="roundRect">
            <a:avLst>
              <a:gd fmla="val 4973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46"/>
          <p:cNvGrpSpPr/>
          <p:nvPr/>
        </p:nvGrpSpPr>
        <p:grpSpPr>
          <a:xfrm>
            <a:off x="713100" y="449365"/>
            <a:ext cx="7706069" cy="4249110"/>
            <a:chOff x="2600575" y="-305060"/>
            <a:chExt cx="7706069" cy="4249110"/>
          </a:xfrm>
        </p:grpSpPr>
        <p:sp>
          <p:nvSpPr>
            <p:cNvPr id="473" name="Google Shape;473;p46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10124844" y="-30506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46"/>
          <p:cNvSpPr/>
          <p:nvPr/>
        </p:nvSpPr>
        <p:spPr>
          <a:xfrm>
            <a:off x="7866525" y="4065300"/>
            <a:ext cx="564375" cy="633175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6" name="Google Shape;476;p46"/>
          <p:cNvGrpSpPr/>
          <p:nvPr/>
        </p:nvGrpSpPr>
        <p:grpSpPr>
          <a:xfrm>
            <a:off x="713100" y="445025"/>
            <a:ext cx="590726" cy="108000"/>
            <a:chOff x="713175" y="723975"/>
            <a:chExt cx="590726" cy="108000"/>
          </a:xfrm>
        </p:grpSpPr>
        <p:sp>
          <p:nvSpPr>
            <p:cNvPr id="477" name="Google Shape;477;p46"/>
            <p:cNvSpPr/>
            <p:nvPr/>
          </p:nvSpPr>
          <p:spPr>
            <a:xfrm>
              <a:off x="713175" y="723975"/>
              <a:ext cx="108000" cy="1080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874084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1034992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1195901" y="723975"/>
              <a:ext cx="108000" cy="108000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Orbitron"/>
              <a:buNone/>
              <a:defRPr b="1" sz="3200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Cuprum"/>
              <a:buNone/>
              <a:defRPr b="1" sz="3500">
                <a:solidFill>
                  <a:schemeClr val="lt2"/>
                </a:solidFill>
                <a:latin typeface="Cuprum"/>
                <a:ea typeface="Cuprum"/>
                <a:cs typeface="Cuprum"/>
                <a:sym typeface="Cupr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●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○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ssistant"/>
              <a:buChar char="■"/>
              <a:defRPr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/>
          <p:nvPr/>
        </p:nvSpPr>
        <p:spPr>
          <a:xfrm>
            <a:off x="1990050" y="3583000"/>
            <a:ext cx="5163900" cy="728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86" name="Google Shape;486;p47"/>
          <p:cNvGrpSpPr/>
          <p:nvPr/>
        </p:nvGrpSpPr>
        <p:grpSpPr>
          <a:xfrm>
            <a:off x="2524375" y="3762250"/>
            <a:ext cx="4088650" cy="181800"/>
            <a:chOff x="2600575" y="3762250"/>
            <a:chExt cx="4088650" cy="181800"/>
          </a:xfrm>
        </p:grpSpPr>
        <p:sp>
          <p:nvSpPr>
            <p:cNvPr id="487" name="Google Shape;487;p47"/>
            <p:cNvSpPr/>
            <p:nvPr/>
          </p:nvSpPr>
          <p:spPr>
            <a:xfrm>
              <a:off x="260057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6507425" y="3762250"/>
              <a:ext cx="181800" cy="181800"/>
            </a:xfrm>
            <a:prstGeom prst="star4">
              <a:avLst>
                <a:gd fmla="val 0" name="adj"/>
              </a:avLst>
            </a:pr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" name="Google Shape;489;p47"/>
          <p:cNvSpPr txBox="1"/>
          <p:nvPr>
            <p:ph idx="1" type="subTitle"/>
          </p:nvPr>
        </p:nvSpPr>
        <p:spPr>
          <a:xfrm>
            <a:off x="2677921" y="3615250"/>
            <a:ext cx="37893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Niketan Baranwal, Geetika Padala, Deniz Zeran, and Keyu (Kevin) Chen</a:t>
            </a:r>
            <a:endParaRPr/>
          </a:p>
        </p:txBody>
      </p:sp>
      <p:sp>
        <p:nvSpPr>
          <p:cNvPr id="490" name="Google Shape;490;p47"/>
          <p:cNvSpPr txBox="1"/>
          <p:nvPr>
            <p:ph type="ctrTitle"/>
          </p:nvPr>
        </p:nvSpPr>
        <p:spPr>
          <a:xfrm>
            <a:off x="1282025" y="681875"/>
            <a:ext cx="65811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ScholarlyDB</a:t>
            </a:r>
            <a:r>
              <a:rPr lang="en" sz="6300"/>
              <a:t>:</a:t>
            </a:r>
            <a:r>
              <a:rPr lang="en" sz="6300"/>
              <a:t> </a:t>
            </a:r>
            <a:endParaRPr sz="6300"/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A SQL Approach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to Educational Metrics</a:t>
            </a:r>
            <a:r>
              <a:rPr b="1" lang="en" sz="7000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rPr>
              <a:t> </a:t>
            </a:r>
            <a:endParaRPr b="1" sz="63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1" name="Google Shape;491;p47"/>
          <p:cNvSpPr/>
          <p:nvPr/>
        </p:nvSpPr>
        <p:spPr>
          <a:xfrm>
            <a:off x="746088" y="2797810"/>
            <a:ext cx="7645219" cy="4095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Orbitron;900"/>
              </a:rPr>
              <a:t>BDM Final Project, Spring 2025</a:t>
            </a:r>
          </a:p>
        </p:txBody>
      </p:sp>
      <p:grpSp>
        <p:nvGrpSpPr>
          <p:cNvPr id="492" name="Google Shape;492;p47"/>
          <p:cNvGrpSpPr/>
          <p:nvPr/>
        </p:nvGrpSpPr>
        <p:grpSpPr>
          <a:xfrm>
            <a:off x="7757823" y="452808"/>
            <a:ext cx="656700" cy="656686"/>
            <a:chOff x="8030050" y="2613550"/>
            <a:chExt cx="1147475" cy="1147450"/>
          </a:xfrm>
        </p:grpSpPr>
        <p:sp>
          <p:nvSpPr>
            <p:cNvPr id="493" name="Google Shape;493;p47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8030050" y="2613550"/>
              <a:ext cx="1147475" cy="1147450"/>
            </a:xfrm>
            <a:custGeom>
              <a:rect b="b" l="l" r="r" t="t"/>
              <a:pathLst>
                <a:path extrusionOk="0" h="45898" w="45899">
                  <a:moveTo>
                    <a:pt x="22949" y="45898"/>
                  </a:moveTo>
                  <a:cubicBezTo>
                    <a:pt x="10305" y="45898"/>
                    <a:pt x="1" y="35594"/>
                    <a:pt x="1" y="22949"/>
                  </a:cubicBezTo>
                  <a:cubicBezTo>
                    <a:pt x="1" y="10305"/>
                    <a:pt x="10305" y="1"/>
                    <a:pt x="22949" y="1"/>
                  </a:cubicBezTo>
                  <a:cubicBezTo>
                    <a:pt x="35594" y="1"/>
                    <a:pt x="45898" y="10305"/>
                    <a:pt x="45898" y="22949"/>
                  </a:cubicBezTo>
                  <a:cubicBezTo>
                    <a:pt x="45898" y="35594"/>
                    <a:pt x="35594" y="45898"/>
                    <a:pt x="22949" y="45898"/>
                  </a:cubicBezTo>
                  <a:close/>
                  <a:moveTo>
                    <a:pt x="22949" y="396"/>
                  </a:moveTo>
                  <a:cubicBezTo>
                    <a:pt x="10517" y="396"/>
                    <a:pt x="365" y="10487"/>
                    <a:pt x="365" y="22949"/>
                  </a:cubicBezTo>
                  <a:cubicBezTo>
                    <a:pt x="365" y="35381"/>
                    <a:pt x="10487" y="45533"/>
                    <a:pt x="22949" y="45533"/>
                  </a:cubicBezTo>
                  <a:cubicBezTo>
                    <a:pt x="35381" y="45533"/>
                    <a:pt x="45503" y="35411"/>
                    <a:pt x="45503" y="22949"/>
                  </a:cubicBezTo>
                  <a:cubicBezTo>
                    <a:pt x="45503" y="10517"/>
                    <a:pt x="35412" y="396"/>
                    <a:pt x="2294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8143275" y="2613550"/>
              <a:ext cx="923300" cy="1147450"/>
            </a:xfrm>
            <a:custGeom>
              <a:rect b="b" l="l" r="r" t="t"/>
              <a:pathLst>
                <a:path extrusionOk="0" h="45898" w="36932">
                  <a:moveTo>
                    <a:pt x="18451" y="45898"/>
                  </a:moveTo>
                  <a:cubicBezTo>
                    <a:pt x="8268" y="45898"/>
                    <a:pt x="1" y="35594"/>
                    <a:pt x="1" y="22949"/>
                  </a:cubicBezTo>
                  <a:cubicBezTo>
                    <a:pt x="1" y="10305"/>
                    <a:pt x="8268" y="1"/>
                    <a:pt x="18451" y="1"/>
                  </a:cubicBezTo>
                  <a:cubicBezTo>
                    <a:pt x="28633" y="1"/>
                    <a:pt x="36931" y="10305"/>
                    <a:pt x="36931" y="22949"/>
                  </a:cubicBezTo>
                  <a:cubicBezTo>
                    <a:pt x="36931" y="35594"/>
                    <a:pt x="28633" y="45898"/>
                    <a:pt x="18451" y="45898"/>
                  </a:cubicBezTo>
                  <a:close/>
                  <a:moveTo>
                    <a:pt x="18451" y="396"/>
                  </a:moveTo>
                  <a:cubicBezTo>
                    <a:pt x="8481" y="396"/>
                    <a:pt x="365" y="10487"/>
                    <a:pt x="365" y="22949"/>
                  </a:cubicBezTo>
                  <a:cubicBezTo>
                    <a:pt x="365" y="35381"/>
                    <a:pt x="8451" y="45533"/>
                    <a:pt x="18451" y="45533"/>
                  </a:cubicBezTo>
                  <a:cubicBezTo>
                    <a:pt x="28420" y="45533"/>
                    <a:pt x="36536" y="35411"/>
                    <a:pt x="36536" y="22949"/>
                  </a:cubicBezTo>
                  <a:cubicBezTo>
                    <a:pt x="36506" y="10517"/>
                    <a:pt x="28420" y="396"/>
                    <a:pt x="18451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8242825" y="2613550"/>
              <a:ext cx="724950" cy="1147450"/>
            </a:xfrm>
            <a:custGeom>
              <a:rect b="b" l="l" r="r" t="t"/>
              <a:pathLst>
                <a:path extrusionOk="0" h="45898" w="28998">
                  <a:moveTo>
                    <a:pt x="14469" y="45898"/>
                  </a:moveTo>
                  <a:cubicBezTo>
                    <a:pt x="6505" y="45898"/>
                    <a:pt x="0" y="35594"/>
                    <a:pt x="0" y="22949"/>
                  </a:cubicBezTo>
                  <a:cubicBezTo>
                    <a:pt x="0" y="10305"/>
                    <a:pt x="6505" y="1"/>
                    <a:pt x="14469" y="1"/>
                  </a:cubicBezTo>
                  <a:cubicBezTo>
                    <a:pt x="22463" y="1"/>
                    <a:pt x="28937" y="10305"/>
                    <a:pt x="28937" y="22949"/>
                  </a:cubicBezTo>
                  <a:cubicBezTo>
                    <a:pt x="28998" y="35594"/>
                    <a:pt x="22493" y="45898"/>
                    <a:pt x="14469" y="45898"/>
                  </a:cubicBezTo>
                  <a:close/>
                  <a:moveTo>
                    <a:pt x="14469" y="396"/>
                  </a:moveTo>
                  <a:cubicBezTo>
                    <a:pt x="6687" y="396"/>
                    <a:pt x="365" y="10487"/>
                    <a:pt x="365" y="22949"/>
                  </a:cubicBezTo>
                  <a:cubicBezTo>
                    <a:pt x="365" y="35381"/>
                    <a:pt x="6687" y="45533"/>
                    <a:pt x="14469" y="45533"/>
                  </a:cubicBezTo>
                  <a:cubicBezTo>
                    <a:pt x="22250" y="45533"/>
                    <a:pt x="28572" y="35411"/>
                    <a:pt x="28572" y="22949"/>
                  </a:cubicBezTo>
                  <a:cubicBezTo>
                    <a:pt x="28603" y="10517"/>
                    <a:pt x="22250" y="396"/>
                    <a:pt x="1446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8327175" y="2613550"/>
              <a:ext cx="558550" cy="1147450"/>
            </a:xfrm>
            <a:custGeom>
              <a:rect b="b" l="l" r="r" t="t"/>
              <a:pathLst>
                <a:path extrusionOk="0" h="45898" w="22342">
                  <a:moveTo>
                    <a:pt x="11186" y="45898"/>
                  </a:moveTo>
                  <a:cubicBezTo>
                    <a:pt x="5016" y="45898"/>
                    <a:pt x="0" y="35594"/>
                    <a:pt x="0" y="22949"/>
                  </a:cubicBezTo>
                  <a:cubicBezTo>
                    <a:pt x="0" y="10305"/>
                    <a:pt x="5016" y="1"/>
                    <a:pt x="11186" y="1"/>
                  </a:cubicBezTo>
                  <a:cubicBezTo>
                    <a:pt x="17326" y="1"/>
                    <a:pt x="22341" y="10305"/>
                    <a:pt x="22341" y="22949"/>
                  </a:cubicBezTo>
                  <a:cubicBezTo>
                    <a:pt x="22341" y="35594"/>
                    <a:pt x="17326" y="45898"/>
                    <a:pt x="11186" y="45898"/>
                  </a:cubicBezTo>
                  <a:close/>
                  <a:moveTo>
                    <a:pt x="11186" y="396"/>
                  </a:moveTo>
                  <a:cubicBezTo>
                    <a:pt x="5259" y="396"/>
                    <a:pt x="426" y="10487"/>
                    <a:pt x="426" y="22949"/>
                  </a:cubicBezTo>
                  <a:cubicBezTo>
                    <a:pt x="426" y="35381"/>
                    <a:pt x="5259" y="45533"/>
                    <a:pt x="11186" y="45533"/>
                  </a:cubicBezTo>
                  <a:cubicBezTo>
                    <a:pt x="17113" y="45533"/>
                    <a:pt x="21916" y="35411"/>
                    <a:pt x="21916" y="22949"/>
                  </a:cubicBezTo>
                  <a:cubicBezTo>
                    <a:pt x="21916" y="10517"/>
                    <a:pt x="17113" y="396"/>
                    <a:pt x="11186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8420625" y="2613550"/>
              <a:ext cx="376950" cy="1147450"/>
            </a:xfrm>
            <a:custGeom>
              <a:rect b="b" l="l" r="r" t="t"/>
              <a:pathLst>
                <a:path extrusionOk="0" h="45898" w="15078">
                  <a:moveTo>
                    <a:pt x="7509" y="45898"/>
                  </a:moveTo>
                  <a:cubicBezTo>
                    <a:pt x="3284" y="45898"/>
                    <a:pt x="1" y="35837"/>
                    <a:pt x="1" y="22949"/>
                  </a:cubicBezTo>
                  <a:cubicBezTo>
                    <a:pt x="1" y="10061"/>
                    <a:pt x="3284" y="1"/>
                    <a:pt x="7509" y="1"/>
                  </a:cubicBezTo>
                  <a:cubicBezTo>
                    <a:pt x="11734" y="1"/>
                    <a:pt x="15047" y="10061"/>
                    <a:pt x="15047" y="22949"/>
                  </a:cubicBezTo>
                  <a:cubicBezTo>
                    <a:pt x="15077" y="35837"/>
                    <a:pt x="11734" y="45898"/>
                    <a:pt x="7509" y="45898"/>
                  </a:cubicBezTo>
                  <a:close/>
                  <a:moveTo>
                    <a:pt x="7509" y="396"/>
                  </a:moveTo>
                  <a:cubicBezTo>
                    <a:pt x="3557" y="396"/>
                    <a:pt x="366" y="10487"/>
                    <a:pt x="366" y="22949"/>
                  </a:cubicBezTo>
                  <a:cubicBezTo>
                    <a:pt x="366" y="35381"/>
                    <a:pt x="3557" y="45533"/>
                    <a:pt x="7509" y="45533"/>
                  </a:cubicBezTo>
                  <a:cubicBezTo>
                    <a:pt x="11460" y="45533"/>
                    <a:pt x="14652" y="35411"/>
                    <a:pt x="14652" y="22949"/>
                  </a:cubicBezTo>
                  <a:cubicBezTo>
                    <a:pt x="14652" y="10517"/>
                    <a:pt x="11460" y="396"/>
                    <a:pt x="7509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8519425" y="2613550"/>
              <a:ext cx="183925" cy="1147450"/>
            </a:xfrm>
            <a:custGeom>
              <a:rect b="b" l="l" r="r" t="t"/>
              <a:pathLst>
                <a:path extrusionOk="0" h="45898" w="7357">
                  <a:moveTo>
                    <a:pt x="3678" y="45898"/>
                  </a:moveTo>
                  <a:cubicBezTo>
                    <a:pt x="1277" y="45898"/>
                    <a:pt x="0" y="34074"/>
                    <a:pt x="0" y="22949"/>
                  </a:cubicBezTo>
                  <a:cubicBezTo>
                    <a:pt x="0" y="11824"/>
                    <a:pt x="1277" y="1"/>
                    <a:pt x="3678" y="1"/>
                  </a:cubicBezTo>
                  <a:cubicBezTo>
                    <a:pt x="6080" y="1"/>
                    <a:pt x="7356" y="11824"/>
                    <a:pt x="7356" y="22949"/>
                  </a:cubicBezTo>
                  <a:cubicBezTo>
                    <a:pt x="7356" y="34074"/>
                    <a:pt x="6019" y="45898"/>
                    <a:pt x="3678" y="45898"/>
                  </a:cubicBezTo>
                  <a:close/>
                  <a:moveTo>
                    <a:pt x="3678" y="396"/>
                  </a:moveTo>
                  <a:cubicBezTo>
                    <a:pt x="2128" y="396"/>
                    <a:pt x="396" y="9666"/>
                    <a:pt x="396" y="22949"/>
                  </a:cubicBezTo>
                  <a:cubicBezTo>
                    <a:pt x="396" y="36262"/>
                    <a:pt x="2158" y="45533"/>
                    <a:pt x="3678" y="45533"/>
                  </a:cubicBezTo>
                  <a:cubicBezTo>
                    <a:pt x="5198" y="45533"/>
                    <a:pt x="6931" y="36262"/>
                    <a:pt x="6931" y="22949"/>
                  </a:cubicBezTo>
                  <a:cubicBezTo>
                    <a:pt x="6931" y="9666"/>
                    <a:pt x="5198" y="396"/>
                    <a:pt x="3678" y="396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8599200" y="2618100"/>
              <a:ext cx="9150" cy="1138350"/>
            </a:xfrm>
            <a:custGeom>
              <a:rect b="b" l="l" r="r" t="t"/>
              <a:pathLst>
                <a:path extrusionOk="0" h="45534" w="366">
                  <a:moveTo>
                    <a:pt x="1" y="1"/>
                  </a:moveTo>
                  <a:lnTo>
                    <a:pt x="366" y="1"/>
                  </a:lnTo>
                  <a:lnTo>
                    <a:pt x="366" y="45533"/>
                  </a:lnTo>
                  <a:lnTo>
                    <a:pt x="1" y="4553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8045250" y="327010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0"/>
                  </a:moveTo>
                  <a:lnTo>
                    <a:pt x="44652" y="0"/>
                  </a:lnTo>
                  <a:lnTo>
                    <a:pt x="44652" y="365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8061200" y="33544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0"/>
                  </a:moveTo>
                  <a:lnTo>
                    <a:pt x="43467" y="0"/>
                  </a:lnTo>
                  <a:lnTo>
                    <a:pt x="43467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8095400" y="34388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0"/>
                  </a:moveTo>
                  <a:lnTo>
                    <a:pt x="40579" y="0"/>
                  </a:lnTo>
                  <a:lnTo>
                    <a:pt x="4057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8144025" y="3513250"/>
              <a:ext cx="920275" cy="9150"/>
            </a:xfrm>
            <a:custGeom>
              <a:rect b="b" l="l" r="r" t="t"/>
              <a:pathLst>
                <a:path extrusionOk="0" h="366" w="36811">
                  <a:moveTo>
                    <a:pt x="1" y="1"/>
                  </a:moveTo>
                  <a:lnTo>
                    <a:pt x="36810" y="1"/>
                  </a:lnTo>
                  <a:lnTo>
                    <a:pt x="36810" y="366"/>
                  </a:lnTo>
                  <a:lnTo>
                    <a:pt x="1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8201025" y="3581650"/>
              <a:ext cx="804000" cy="9150"/>
            </a:xfrm>
            <a:custGeom>
              <a:rect b="b" l="l" r="r" t="t"/>
              <a:pathLst>
                <a:path extrusionOk="0" h="366" w="32160">
                  <a:moveTo>
                    <a:pt x="1" y="0"/>
                  </a:moveTo>
                  <a:lnTo>
                    <a:pt x="32159" y="0"/>
                  </a:lnTo>
                  <a:lnTo>
                    <a:pt x="32159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8270925" y="36432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1"/>
                  </a:moveTo>
                  <a:lnTo>
                    <a:pt x="26536" y="1"/>
                  </a:lnTo>
                  <a:lnTo>
                    <a:pt x="26536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8349200" y="36910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0"/>
                  </a:moveTo>
                  <a:lnTo>
                    <a:pt x="20366" y="0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8034600" y="3189550"/>
              <a:ext cx="1140625" cy="9150"/>
            </a:xfrm>
            <a:custGeom>
              <a:rect b="b" l="l" r="r" t="t"/>
              <a:pathLst>
                <a:path extrusionOk="0" h="366" w="45625">
                  <a:moveTo>
                    <a:pt x="1" y="0"/>
                  </a:moveTo>
                  <a:lnTo>
                    <a:pt x="45625" y="0"/>
                  </a:lnTo>
                  <a:lnTo>
                    <a:pt x="45625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8045250" y="3102150"/>
              <a:ext cx="1116300" cy="9150"/>
            </a:xfrm>
            <a:custGeom>
              <a:rect b="b" l="l" r="r" t="t"/>
              <a:pathLst>
                <a:path extrusionOk="0" h="366" w="44652">
                  <a:moveTo>
                    <a:pt x="0" y="1"/>
                  </a:moveTo>
                  <a:lnTo>
                    <a:pt x="44652" y="1"/>
                  </a:lnTo>
                  <a:lnTo>
                    <a:pt x="44652" y="366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8061200" y="3017050"/>
              <a:ext cx="1086675" cy="9900"/>
            </a:xfrm>
            <a:custGeom>
              <a:rect b="b" l="l" r="r" t="t"/>
              <a:pathLst>
                <a:path extrusionOk="0" h="396" w="43467">
                  <a:moveTo>
                    <a:pt x="1" y="1"/>
                  </a:moveTo>
                  <a:lnTo>
                    <a:pt x="43467" y="1"/>
                  </a:lnTo>
                  <a:lnTo>
                    <a:pt x="43467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8095400" y="2932700"/>
              <a:ext cx="1014475" cy="9900"/>
            </a:xfrm>
            <a:custGeom>
              <a:rect b="b" l="l" r="r" t="t"/>
              <a:pathLst>
                <a:path extrusionOk="0" h="396" w="40579">
                  <a:moveTo>
                    <a:pt x="1" y="1"/>
                  </a:moveTo>
                  <a:lnTo>
                    <a:pt x="40579" y="1"/>
                  </a:lnTo>
                  <a:lnTo>
                    <a:pt x="40579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8144025" y="2858225"/>
              <a:ext cx="920275" cy="9925"/>
            </a:xfrm>
            <a:custGeom>
              <a:rect b="b" l="l" r="r" t="t"/>
              <a:pathLst>
                <a:path extrusionOk="0" h="397" w="36811">
                  <a:moveTo>
                    <a:pt x="1" y="1"/>
                  </a:moveTo>
                  <a:lnTo>
                    <a:pt x="36810" y="1"/>
                  </a:lnTo>
                  <a:lnTo>
                    <a:pt x="36810" y="396"/>
                  </a:lnTo>
                  <a:lnTo>
                    <a:pt x="1" y="39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7"/>
            <p:cNvSpPr/>
            <p:nvPr/>
          </p:nvSpPr>
          <p:spPr>
            <a:xfrm>
              <a:off x="8201025" y="2789850"/>
              <a:ext cx="804000" cy="9900"/>
            </a:xfrm>
            <a:custGeom>
              <a:rect b="b" l="l" r="r" t="t"/>
              <a:pathLst>
                <a:path extrusionOk="0" h="396" w="32160">
                  <a:moveTo>
                    <a:pt x="1" y="0"/>
                  </a:moveTo>
                  <a:lnTo>
                    <a:pt x="32159" y="0"/>
                  </a:lnTo>
                  <a:lnTo>
                    <a:pt x="32159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7"/>
            <p:cNvSpPr/>
            <p:nvPr/>
          </p:nvSpPr>
          <p:spPr>
            <a:xfrm>
              <a:off x="8270925" y="2728300"/>
              <a:ext cx="663425" cy="9900"/>
            </a:xfrm>
            <a:custGeom>
              <a:rect b="b" l="l" r="r" t="t"/>
              <a:pathLst>
                <a:path extrusionOk="0" h="396" w="26537">
                  <a:moveTo>
                    <a:pt x="1" y="0"/>
                  </a:moveTo>
                  <a:lnTo>
                    <a:pt x="26536" y="0"/>
                  </a:lnTo>
                  <a:lnTo>
                    <a:pt x="26536" y="395"/>
                  </a:lnTo>
                  <a:lnTo>
                    <a:pt x="1" y="39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7"/>
            <p:cNvSpPr/>
            <p:nvPr/>
          </p:nvSpPr>
          <p:spPr>
            <a:xfrm>
              <a:off x="8349200" y="2681175"/>
              <a:ext cx="509150" cy="9150"/>
            </a:xfrm>
            <a:custGeom>
              <a:rect b="b" l="l" r="r" t="t"/>
              <a:pathLst>
                <a:path extrusionOk="0" h="366" w="20366">
                  <a:moveTo>
                    <a:pt x="1" y="1"/>
                  </a:moveTo>
                  <a:lnTo>
                    <a:pt x="20366" y="1"/>
                  </a:lnTo>
                  <a:lnTo>
                    <a:pt x="20366" y="365"/>
                  </a:lnTo>
                  <a:lnTo>
                    <a:pt x="1" y="36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" name="Google Shape;516;p47"/>
          <p:cNvGrpSpPr/>
          <p:nvPr/>
        </p:nvGrpSpPr>
        <p:grpSpPr>
          <a:xfrm>
            <a:off x="2764725" y="4448400"/>
            <a:ext cx="5666187" cy="318550"/>
            <a:chOff x="2764725" y="4448400"/>
            <a:chExt cx="5666187" cy="318550"/>
          </a:xfrm>
        </p:grpSpPr>
        <p:sp>
          <p:nvSpPr>
            <p:cNvPr id="517" name="Google Shape;517;p47"/>
            <p:cNvSpPr/>
            <p:nvPr/>
          </p:nvSpPr>
          <p:spPr>
            <a:xfrm>
              <a:off x="8146975" y="4448400"/>
              <a:ext cx="283937" cy="318550"/>
            </a:xfrm>
            <a:custGeom>
              <a:rect b="b" l="l" r="r" t="t"/>
              <a:pathLst>
                <a:path extrusionOk="0" h="25327" w="22575">
                  <a:moveTo>
                    <a:pt x="10186" y="0"/>
                  </a:moveTo>
                  <a:lnTo>
                    <a:pt x="8259" y="1927"/>
                  </a:lnTo>
                  <a:lnTo>
                    <a:pt x="17344" y="11012"/>
                  </a:lnTo>
                  <a:lnTo>
                    <a:pt x="0" y="11012"/>
                  </a:lnTo>
                  <a:lnTo>
                    <a:pt x="0" y="13764"/>
                  </a:lnTo>
                  <a:lnTo>
                    <a:pt x="17344" y="13764"/>
                  </a:lnTo>
                  <a:lnTo>
                    <a:pt x="8259" y="23124"/>
                  </a:lnTo>
                  <a:lnTo>
                    <a:pt x="10186" y="25327"/>
                  </a:lnTo>
                  <a:lnTo>
                    <a:pt x="22574" y="12388"/>
                  </a:lnTo>
                  <a:lnTo>
                    <a:pt x="10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8" name="Google Shape;518;p47"/>
            <p:cNvCxnSpPr>
              <a:stCxn id="519" idx="3"/>
            </p:cNvCxnSpPr>
            <p:nvPr/>
          </p:nvCxnSpPr>
          <p:spPr>
            <a:xfrm>
              <a:off x="2764725" y="4607675"/>
              <a:ext cx="5649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6"/>
          <p:cNvSpPr txBox="1"/>
          <p:nvPr>
            <p:ph idx="1" type="subTitle"/>
          </p:nvPr>
        </p:nvSpPr>
        <p:spPr>
          <a:xfrm>
            <a:off x="915100" y="2817925"/>
            <a:ext cx="45756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s.StudentID, s.Gender, s.Ethnicity, ap.GPA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Student s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JOIN AcademicPerformance ap ON s.StudentID = ap.StudentID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ORDER BY s.StudentID;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6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List students with their ethnicity.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624" name="Google Shape;624;p5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25" name="Google Shape;625;p5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5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31" name="Google Shape;63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100" y="2778375"/>
            <a:ext cx="2147771" cy="19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7"/>
          <p:cNvSpPr txBox="1"/>
          <p:nvPr>
            <p:ph type="title"/>
          </p:nvPr>
        </p:nvSpPr>
        <p:spPr>
          <a:xfrm>
            <a:off x="914950" y="1502999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Find the average GPA of male students.</a:t>
            </a:r>
            <a:endParaRPr sz="2500"/>
          </a:p>
        </p:txBody>
      </p:sp>
      <p:sp>
        <p:nvSpPr>
          <p:cNvPr id="637" name="Google Shape;637;p57"/>
          <p:cNvSpPr txBox="1"/>
          <p:nvPr>
            <p:ph idx="1" type="subTitle"/>
          </p:nvPr>
        </p:nvSpPr>
        <p:spPr>
          <a:xfrm>
            <a:off x="914950" y="2625875"/>
            <a:ext cx="58206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SELECT AVG(GPA) AS Average_GPA FROM AcademicPerformance JOIN Student ON AcademicPerformance.StudentID = Student.StudentID WHERE Gender = 'Male';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5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39" name="Google Shape;639;p5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5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#4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5" name="Google Shape;6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950" y="2778599"/>
            <a:ext cx="1495425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8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SELECT GradeClass, COUNT(*) AS student_count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 AcademicPerformance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GROUP BY GradeClass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ORDER BY GradeClass;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8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Count of students by grade class.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652" name="Google Shape;652;p5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53" name="Google Shape;653;p5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5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#5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59" name="Google Shape;65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3604" y="3461450"/>
            <a:ext cx="2077920" cy="1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s.StudentID, s.Gender, ap.GPA, ap.GradeClass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Student 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AcademicPerformance ap ON s.StudentID = ap.StudentID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ap.GPA &gt; 3.0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ap.GPA DESC;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9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Find students with GPA above 3.0.</a:t>
            </a:r>
            <a:endParaRPr sz="1950"/>
          </a:p>
        </p:txBody>
      </p:sp>
      <p:grpSp>
        <p:nvGrpSpPr>
          <p:cNvPr id="666" name="Google Shape;666;p59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67" name="Google Shape;667;p59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1" name="Google Shape;671;p59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9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#6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3" name="Google Shape;6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2776" y="3015926"/>
            <a:ext cx="2147675" cy="15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0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Find the average study time per week for students grouped by parental education level.</a:t>
            </a:r>
            <a:endParaRPr sz="2200"/>
          </a:p>
        </p:txBody>
      </p:sp>
      <p:sp>
        <p:nvSpPr>
          <p:cNvPr id="679" name="Google Shape;679;p60"/>
          <p:cNvSpPr txBox="1"/>
          <p:nvPr>
            <p:ph idx="1" type="subTitle"/>
          </p:nvPr>
        </p:nvSpPr>
        <p:spPr>
          <a:xfrm>
            <a:off x="914950" y="2625875"/>
            <a:ext cx="47184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SELECT AVG(StudyTimeWeekly) AS Avg_StudyTime_Weekly, ParentalEducation FROM StudyHabit JOIN ParentalInvolvement ON StudyHabit.StudentID = ParentalInvolvement.StudentID GROUP BY ParentalEducation;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60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81" name="Google Shape;681;p60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6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6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#7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87" name="Google Shape;6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175" y="2985247"/>
            <a:ext cx="2745650" cy="1239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1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Find all pairs of students who have the same ParentalEducation level and whose GPA differs by less than 0.5. List their IDs and GPAs.</a:t>
            </a:r>
            <a:endParaRPr sz="3500"/>
          </a:p>
        </p:txBody>
      </p:sp>
      <p:sp>
        <p:nvSpPr>
          <p:cNvPr id="693" name="Google Shape;693;p61"/>
          <p:cNvSpPr txBox="1"/>
          <p:nvPr>
            <p:ph idx="1" type="subTitle"/>
          </p:nvPr>
        </p:nvSpPr>
        <p:spPr>
          <a:xfrm>
            <a:off x="915126" y="2625975"/>
            <a:ext cx="45222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/>
              <a:t>SELECT s1.StudentID AS StudentID1, ap1.GPA AS GPA1, s2.StudentID AS StudentID2, ap2.GPA AS GPA2, p1.ParentalEducation FROM AcademicPerformance ap1 JOIN ParentalInvolvement p1 ON ap1.StudentID = p1.StudentID JOIN AcademicPerformance ap2 ON ap1.StudentID &lt; ap2.StudentID JOIN ParentalInvolvement p2 ON ap2.StudentID = p2.StudentID JOIN Student s1 ON ap1.StudentID = s1.StudentID JOIN Student s2 ON ap2.StudentID = s2.StudentID WHERE p1.ParentalEducation = p2.ParentalEducation AND ABS(ap1.GPA - ap2.GPA) &lt; 0.5;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4" name="Google Shape;694;p61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95" name="Google Shape;695;p61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1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1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6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#8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1" name="Google Shape;701;p61" title="Screenshot 2025-05-11 at 11.20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400" y="2728475"/>
            <a:ext cx="2951751" cy="16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2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Create a trigger to log a warning into a separate AbsenceWarnings table whenever a student has more than 15 absences.</a:t>
            </a:r>
            <a:endParaRPr sz="3500"/>
          </a:p>
        </p:txBody>
      </p:sp>
      <p:sp>
        <p:nvSpPr>
          <p:cNvPr id="707" name="Google Shape;707;p62"/>
          <p:cNvSpPr txBox="1"/>
          <p:nvPr>
            <p:ph idx="1" type="subTitle"/>
          </p:nvPr>
        </p:nvSpPr>
        <p:spPr>
          <a:xfrm>
            <a:off x="915100" y="26259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CREATE TABLE AbsenceWarnings (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StudentID INT,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Absences INT,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WarningDate DATETIME DEFAULT CURRENT_TIMESTAMP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);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8" name="Google Shape;708;p62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09" name="Google Shape;709;p62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2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2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6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#9 PART #1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3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Create a trigger to log a warning into a separate AbsenceWarnings table whenever a student has more than 15 absences.</a:t>
            </a:r>
            <a:endParaRPr sz="3500"/>
          </a:p>
        </p:txBody>
      </p:sp>
      <p:sp>
        <p:nvSpPr>
          <p:cNvPr id="720" name="Google Shape;720;p63"/>
          <p:cNvSpPr txBox="1"/>
          <p:nvPr>
            <p:ph idx="1" type="subTitle"/>
          </p:nvPr>
        </p:nvSpPr>
        <p:spPr>
          <a:xfrm>
            <a:off x="915100" y="26259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DELIMITER $$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 TRIGGER log_absence_warning AFTER INSERT ON StudyHabit FOR EACH ROW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BEGIN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IF NEW.Absences &gt; 15 THEN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INSERT INTO AbsenceWarnings (StudentID, Absences)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   VALUES (NEW.StudentID, NEW.Absences);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END IF;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END$$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DELIMITER ;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1" name="Google Shape;721;p63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22" name="Google Shape;722;p63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3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3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3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6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#9 PART #2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 txBox="1"/>
          <p:nvPr>
            <p:ph idx="1" type="subTitle"/>
          </p:nvPr>
        </p:nvSpPr>
        <p:spPr>
          <a:xfrm>
            <a:off x="915100" y="2817925"/>
            <a:ext cx="38766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</a:t>
            </a:r>
            <a:r>
              <a:rPr lang="en" sz="1000"/>
              <a:t>ELECT pi.ParentalEducation, AVG(ap.GPA) AS average_gpa, COUNT(*) AS student_count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 pi.ParentalEducation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average_gpa DESC;</a:t>
            </a:r>
            <a:endParaRPr sz="3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64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Average GPA by parental education level</a:t>
            </a:r>
            <a:r>
              <a:rPr lang="en" sz="1950"/>
              <a:t>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34" name="Google Shape;734;p6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35" name="Google Shape;735;p6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6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6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#10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41" name="Google Shape;7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100" y="2778375"/>
            <a:ext cx="3322473" cy="1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5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CASE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WHEN sh.Tutoring = 1 THEN 'Receives Tutoring'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ELSE 'No Tutoring'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END AS tutoring_status,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pi.ParentalSupport,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COUNT(*) AS student_count,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AVG(ap.GPA) AS average_gpa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GROUP BY tutoring_status, pi.ParentalSupport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average_gpa DESC;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65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Effect of tutoring and parental support.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48" name="Google Shape;748;p6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49" name="Google Shape;749;p6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3" name="Google Shape;753;p6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55" name="Google Shape;75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527224"/>
            <a:ext cx="3283925" cy="16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"/>
          <p:cNvSpPr txBox="1"/>
          <p:nvPr>
            <p:ph type="title"/>
          </p:nvPr>
        </p:nvSpPr>
        <p:spPr>
          <a:xfrm>
            <a:off x="1995458" y="1095000"/>
            <a:ext cx="5150700" cy="6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About the </a:t>
            </a:r>
            <a:r>
              <a:rPr lang="en">
                <a:solidFill>
                  <a:schemeClr val="dk2"/>
                </a:solidFill>
              </a:rPr>
              <a:t>P</a:t>
            </a:r>
            <a:r>
              <a:rPr lang="en">
                <a:solidFill>
                  <a:schemeClr val="dk2"/>
                </a:solidFill>
              </a:rPr>
              <a:t>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25" name="Google Shape;525;p48"/>
          <p:cNvSpPr txBox="1"/>
          <p:nvPr>
            <p:ph idx="1" type="body"/>
          </p:nvPr>
        </p:nvSpPr>
        <p:spPr>
          <a:xfrm>
            <a:off x="1995458" y="1699275"/>
            <a:ext cx="5150700" cy="26166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1800"/>
              <a:t>This dataset captures detailed academic and behavioral information about high school students. Each row represents a unique student, with fields covering demographics, academic engagement, extracurricular involvement, and performance metrics.</a:t>
            </a:r>
            <a:endParaRPr sz="1800">
              <a:solidFill>
                <a:schemeClr val="lt2"/>
              </a:solidFill>
            </a:endParaRPr>
          </a:p>
        </p:txBody>
      </p:sp>
      <p:grpSp>
        <p:nvGrpSpPr>
          <p:cNvPr id="526" name="Google Shape;526;p48"/>
          <p:cNvGrpSpPr/>
          <p:nvPr/>
        </p:nvGrpSpPr>
        <p:grpSpPr>
          <a:xfrm>
            <a:off x="1995458" y="827625"/>
            <a:ext cx="5150700" cy="267300"/>
            <a:chOff x="847650" y="1757725"/>
            <a:chExt cx="5150700" cy="267300"/>
          </a:xfrm>
        </p:grpSpPr>
        <p:sp>
          <p:nvSpPr>
            <p:cNvPr id="527" name="Google Shape;527;p48"/>
            <p:cNvSpPr/>
            <p:nvPr/>
          </p:nvSpPr>
          <p:spPr>
            <a:xfrm>
              <a:off x="847650" y="1757725"/>
              <a:ext cx="51507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48"/>
          <p:cNvSpPr/>
          <p:nvPr/>
        </p:nvSpPr>
        <p:spPr>
          <a:xfrm>
            <a:off x="7672050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7954231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8236413" y="4097677"/>
            <a:ext cx="194484" cy="21819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6"/>
          <p:cNvSpPr txBox="1"/>
          <p:nvPr>
            <p:ph idx="1" type="subTitle"/>
          </p:nvPr>
        </p:nvSpPr>
        <p:spPr>
          <a:xfrm>
            <a:off x="915100" y="1999875"/>
            <a:ext cx="7236900" cy="2781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SELECT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CASE 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&lt; 5 THEN 'Low (&lt; 5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&gt;= 5 AND sh.StudyTimeWeekly &lt; 10 THEN 'Medium (5-10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WHEN sh.StudyTimeWeekly &gt;= 10 AND sh.StudyTimeWeekly &lt; 15 THEN 'High (10-15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ELSE 'Very High (15+ hrs)'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END AS study_time_category,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COUNT(*) AS student_count,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AVG(ap.GPA) AS average_gpa,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MIN(ap.GPA) AS min_gpa,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MAX(ap.GPA) AS max_gpa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Student s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StudyHabit sh ON s.StudentID = sh.StudentID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AcademicPerformance ap ON s.StudentID = ap.StudentID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GROUP BY study_time_category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ORDER BY AVG(sh.StudyTimeWeekly);</a:t>
            </a:r>
            <a:endParaRPr sz="9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6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Impact of study time on GPA.</a:t>
            </a:r>
            <a:endParaRPr sz="13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62" name="Google Shape;762;p6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63" name="Google Shape;763;p6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7" name="Google Shape;767;p6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6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#12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69" name="Google Shape;7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846625"/>
            <a:ext cx="3518299" cy="7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7"/>
          <p:cNvSpPr txBox="1"/>
          <p:nvPr>
            <p:ph idx="1" type="subTitle"/>
          </p:nvPr>
        </p:nvSpPr>
        <p:spPr>
          <a:xfrm>
            <a:off x="915100" y="2149725"/>
            <a:ext cx="7236900" cy="26316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SELECT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CASE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= 0 THEN 'No Absences'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 AND 5 THEN '1-5'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6 AND 10 THEN '6-10'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11 AND 15 THEN '11-15'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sh.Absences BETWEEN 16 AND 20 THEN '16-20'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ELSE '20+'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END AS absence_category,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COUNT(*) AS student_count,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AVG(ap.GPA) AS average_gpa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FROM Student s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JOIN StudyHabit sh ON s.StudentID = sh.StudentID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JOIN AcademicPerformance ap ON s.StudentID = ap.StudentID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GROUP BY absence_category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ORDER BY 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CASE absence_category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'No Absences' THEN 1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'1-5' THEN 2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'6-10' THEN 3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'11-15' THEN 4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WHEN '16-20' THEN 5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    ELSE 6</a:t>
            </a:r>
            <a:endParaRPr sz="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    END;</a:t>
            </a:r>
            <a:endParaRPr sz="300">
              <a:solidFill>
                <a:srgbClr val="030712"/>
              </a:solidFill>
              <a:highlight>
                <a:srgbClr val="F3F4F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7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50"/>
              <a:t>Relationship between absences and GPA</a:t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76" name="Google Shape;776;p6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77" name="Google Shape;777;p6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6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6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6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83" name="Google Shape;78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75" y="2791551"/>
            <a:ext cx="4331800" cy="1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8"/>
          <p:cNvSpPr txBox="1"/>
          <p:nvPr>
            <p:ph idx="1" type="subTitle"/>
          </p:nvPr>
        </p:nvSpPr>
        <p:spPr>
          <a:xfrm>
            <a:off x="915100" y="2079375"/>
            <a:ext cx="41274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SELECT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e.EnrollmentID,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s.StudentID,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CONCAT(s.Gender, ', Age ', s.Age, ', ', s.Ethnicity) AS StudentProfile,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c.CourseID,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c.CourseName,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c.Department,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c.Credits,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c.Instructor,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e.EnrollmentDate,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e.GradeEarned,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ap.GPA AS CurrentGPA,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ap.GradeClass AS CurrentGradeClass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FROM Enrollment e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Student s ON e.StudentID = s.StudentID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Courses c ON e.CourseID = c.CourseID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AcademicPerformance ap ON s.StudentID = ap.StudentID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ORDER BY c.Department, c.CourseID, s.StudentID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LIMIT 0, 25;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68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Extract course enrollment details </a:t>
            </a:r>
            <a:r>
              <a:rPr lang="en" sz="1550"/>
              <a:t>with student &amp; course info</a:t>
            </a:r>
            <a:r>
              <a:rPr lang="en" sz="1550"/>
              <a:t>.</a:t>
            </a:r>
            <a:endParaRPr sz="9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790" name="Google Shape;790;p6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791" name="Google Shape;791;p6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6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6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5" name="Google Shape;795;p6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#14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97" name="Google Shape;7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000" y="2505176"/>
            <a:ext cx="3491151" cy="11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SELECT 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s.StudentID, 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CONCAT(s.StudentID, ' - ', s.Ethnicity) AS student_info,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c.CourseCode,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COUNT(a.AssignmentID) AS num_assignments,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ROUND(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 (SUM(CASE WHEN g.PointsEarned/a.MaxPoints * 100 &lt; 70 THEN 1 ELSE 0 END) * 100.0) /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 COUNT(a.AssignmentID),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2) AS percent_low_grades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FROM Student s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Grade g ON s.StudentID = g.StudentID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Assignment a ON g.AssignmentID = a.AssignmentID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JOIN Course c ON a.CourseID = c.CourseID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GROUP BY s.StudentID, student_info, c.CourseCode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HAVING percent_low_grades &gt; 30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ORDER BY percent_low_grades DESC</a:t>
            </a:r>
            <a:endParaRPr sz="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LIMIT 0, 25;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 </a:t>
            </a:r>
            <a:endParaRPr sz="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69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Find students with declining performance.</a:t>
            </a:r>
            <a:endParaRPr sz="1100">
              <a:solidFill>
                <a:srgbClr val="1580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04" name="Google Shape;804;p69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05" name="Google Shape;805;p69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9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9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9" name="Google Shape;809;p69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9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#15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11" name="Google Shape;8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000" y="3556500"/>
            <a:ext cx="4190276" cy="11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70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StudentID,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      (Extracurricular + Sports + Music + Volunteering) AS TotalActivities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FROM ExtracurricularActivities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WHERE (Extracurricular + Sports + Music + Volunteering) &gt;= 2;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0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latin typeface="Orbitron Medium"/>
                <a:ea typeface="Orbitron Medium"/>
                <a:cs typeface="Orbitron Medium"/>
                <a:sym typeface="Orbitron Medium"/>
              </a:rPr>
              <a:t>Find</a:t>
            </a:r>
            <a:r>
              <a:rPr b="0" lang="en" sz="1450">
                <a:latin typeface="Orbitron Medium"/>
                <a:ea typeface="Orbitron Medium"/>
                <a:cs typeface="Orbitron Medium"/>
                <a:sym typeface="Orbitron Medium"/>
              </a:rPr>
              <a:t> </a:t>
            </a:r>
            <a:r>
              <a:rPr b="0" lang="en" sz="1300">
                <a:latin typeface="Orbitron Medium"/>
                <a:ea typeface="Orbitron Medium"/>
                <a:cs typeface="Orbitron Medium"/>
                <a:sym typeface="Orbitron Medium"/>
              </a:rPr>
              <a:t>students who are involved in two or more extracurricular activities</a:t>
            </a:r>
            <a:endParaRPr b="0" sz="130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18" name="Google Shape;818;p70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19" name="Google Shape;819;p70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0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0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0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7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#16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25" name="Google Shape;8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800" y="2154825"/>
            <a:ext cx="150495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1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Gender, COUNT(*) AS Tutored_Count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FROM Student 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JOIN StudyHabit sh ON s.StudentID = sh.StudentID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WHERE sh.Tutoring = 1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GROUP BY Gender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ORDER BY Tutored_Count DESC;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71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>
                <a:latin typeface="Orbitron Medium"/>
                <a:ea typeface="Orbitron Medium"/>
                <a:cs typeface="Orbitron Medium"/>
                <a:sym typeface="Orbitron Medium"/>
              </a:rPr>
              <a:t>Which gender has a higher proportion of students receiving tutoring?</a:t>
            </a:r>
            <a:endParaRPr b="0" sz="140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32" name="Google Shape;832;p71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33" name="Google Shape;833;p71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1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1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1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7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#17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39" name="Google Shape;83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350" y="2724150"/>
            <a:ext cx="223837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72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SELECT ParentalSupport, AVG(GPA) AS Avg_GPA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FROM ParentalInvolvement pi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JOIN AcademicPerformance ap ON pi.StudentID = ap.StudentID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GROUP BY ParentalSupport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ORDER BY Avg_GPA DESC;</a:t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72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50">
                <a:latin typeface="Orbitron Medium"/>
                <a:ea typeface="Orbitron Medium"/>
                <a:cs typeface="Orbitron Medium"/>
                <a:sym typeface="Orbitron Medium"/>
              </a:rPr>
              <a:t>Which parental support level is associated with the highest average GPA?</a:t>
            </a:r>
            <a:endParaRPr b="0" sz="215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46" name="Google Shape;846;p72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47" name="Google Shape;847;p72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2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2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2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1" name="Google Shape;851;p7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#18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53" name="Google Shape;85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450" y="2680000"/>
            <a:ext cx="249555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3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SELECT StudentID, GPA,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CASE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3.5 THEN 'Excellent'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3.0 THEN 'Good'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        WHEN GPA &gt;= 2.0 THEN 'Average'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ELSE 'Poor' 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END AS PerformanceCategory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FROM AcademicPerformance;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3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7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latin typeface="Orbitron Medium"/>
                <a:ea typeface="Orbitron Medium"/>
                <a:cs typeface="Orbitron Medium"/>
                <a:sym typeface="Orbitron Medium"/>
              </a:rPr>
              <a:t>Categorize students by GPA into performance tiers</a:t>
            </a:r>
            <a:r>
              <a:rPr b="0" lang="en" sz="1750">
                <a:latin typeface="Orbitron Medium"/>
                <a:ea typeface="Orbitron Medium"/>
                <a:cs typeface="Orbitron Medium"/>
                <a:sym typeface="Orbitron Medium"/>
              </a:rPr>
              <a:t> </a:t>
            </a:r>
            <a:endParaRPr b="0" sz="1750">
              <a:latin typeface="Orbitron Medium"/>
              <a:ea typeface="Orbitron Medium"/>
              <a:cs typeface="Orbitron Medium"/>
              <a:sym typeface="Orbitron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/>
          </a:p>
        </p:txBody>
      </p:sp>
      <p:grpSp>
        <p:nvGrpSpPr>
          <p:cNvPr id="860" name="Google Shape;860;p73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61" name="Google Shape;861;p73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7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#19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67" name="Google Shape;86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75" y="2079375"/>
            <a:ext cx="1177481" cy="2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4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sh.StudyTimeWeekly,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ROUND(ap.GPA + (sh.StudyTimeWeekly * 0.1), 2)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AS composite_score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composite_score DESC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LIMIT 10;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4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Which students are the most successful when we combine academic performance and study effort?</a:t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</p:txBody>
      </p:sp>
      <p:grpSp>
        <p:nvGrpSpPr>
          <p:cNvPr id="874" name="Google Shape;874;p7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75" name="Google Shape;875;p7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9" name="Google Shape;879;p7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7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#20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81" name="Google Shape;881;p74" title="Screenshot 2025-05-11 at 9.02.2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371525"/>
            <a:ext cx="3018849" cy="17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5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SELECT 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s.StudentID,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sh.StudyTimeWeekly,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ap.GPA,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ROUND(ap.GPA / NULLIF(sh.StudyTimeWeekly, 0), 2) AS gpa_efficiency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FROM Student s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StudyHabit sh ON s.StudentID = sh.StudentID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JOIN AcademicPerformance ap ON s.StudentID = ap.StudentID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WHERE sh.StudyTimeWeekly &gt;= 10 AND ap.GPA &lt; 2.5</a:t>
            </a:r>
            <a:endParaRPr sz="9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ORDER BY gpa_efficiency ASC;</a:t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75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15803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Does tutoring lead to better or more consistent academic performance?</a:t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</p:txBody>
      </p:sp>
      <p:grpSp>
        <p:nvGrpSpPr>
          <p:cNvPr id="888" name="Google Shape;888;p7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889" name="Google Shape;889;p7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3" name="Google Shape;893;p7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95" name="Google Shape;895;p75" title="Screenshot 2025-05-11 at 12.16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750" y="4075025"/>
            <a:ext cx="5318127" cy="6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9"/>
          <p:cNvSpPr/>
          <p:nvPr/>
        </p:nvSpPr>
        <p:spPr>
          <a:xfrm>
            <a:off x="1401750" y="1660838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9"/>
          <p:cNvSpPr/>
          <p:nvPr/>
        </p:nvSpPr>
        <p:spPr>
          <a:xfrm>
            <a:off x="4013138" y="1690750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6603738" y="1690738"/>
            <a:ext cx="1131600" cy="113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What we are </a:t>
            </a:r>
            <a:r>
              <a:rPr lang="en"/>
              <a:t>working on?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49"/>
          <p:cNvSpPr txBox="1"/>
          <p:nvPr>
            <p:ph idx="2" type="title"/>
          </p:nvPr>
        </p:nvSpPr>
        <p:spPr>
          <a:xfrm>
            <a:off x="3539725" y="2925038"/>
            <a:ext cx="2071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Queries</a:t>
            </a:r>
            <a:endParaRPr/>
          </a:p>
        </p:txBody>
      </p:sp>
      <p:sp>
        <p:nvSpPr>
          <p:cNvPr id="543" name="Google Shape;543;p49"/>
          <p:cNvSpPr txBox="1"/>
          <p:nvPr>
            <p:ph idx="3" type="title"/>
          </p:nvPr>
        </p:nvSpPr>
        <p:spPr>
          <a:xfrm>
            <a:off x="1002050" y="2954938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sp>
        <p:nvSpPr>
          <p:cNvPr id="544" name="Google Shape;544;p49"/>
          <p:cNvSpPr txBox="1"/>
          <p:nvPr>
            <p:ph idx="5" type="title"/>
          </p:nvPr>
        </p:nvSpPr>
        <p:spPr>
          <a:xfrm>
            <a:off x="6204000" y="2984838"/>
            <a:ext cx="194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Visualize Key Insights</a:t>
            </a:r>
            <a:endParaRPr/>
          </a:p>
        </p:txBody>
      </p:sp>
      <p:grpSp>
        <p:nvGrpSpPr>
          <p:cNvPr id="545" name="Google Shape;545;p49"/>
          <p:cNvGrpSpPr/>
          <p:nvPr/>
        </p:nvGrpSpPr>
        <p:grpSpPr>
          <a:xfrm>
            <a:off x="4370651" y="2048308"/>
            <a:ext cx="416526" cy="416492"/>
            <a:chOff x="4003189" y="3407083"/>
            <a:chExt cx="416526" cy="416492"/>
          </a:xfrm>
        </p:grpSpPr>
        <p:sp>
          <p:nvSpPr>
            <p:cNvPr id="546" name="Google Shape;546;p49"/>
            <p:cNvSpPr/>
            <p:nvPr/>
          </p:nvSpPr>
          <p:spPr>
            <a:xfrm>
              <a:off x="4011701" y="3407083"/>
              <a:ext cx="189112" cy="40912"/>
            </a:xfrm>
            <a:custGeom>
              <a:rect b="b" l="l" r="r" t="t"/>
              <a:pathLst>
                <a:path extrusionOk="0" h="1144" w="5288">
                  <a:moveTo>
                    <a:pt x="334" y="0"/>
                  </a:moveTo>
                  <a:cubicBezTo>
                    <a:pt x="168" y="0"/>
                    <a:pt x="1" y="143"/>
                    <a:pt x="1" y="333"/>
                  </a:cubicBezTo>
                  <a:lnTo>
                    <a:pt x="1" y="1143"/>
                  </a:lnTo>
                  <a:lnTo>
                    <a:pt x="5288" y="1143"/>
                  </a:lnTo>
                  <a:lnTo>
                    <a:pt x="4669" y="167"/>
                  </a:lnTo>
                  <a:cubicBezTo>
                    <a:pt x="4621" y="71"/>
                    <a:pt x="4502" y="0"/>
                    <a:pt x="4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9"/>
            <p:cNvSpPr/>
            <p:nvPr/>
          </p:nvSpPr>
          <p:spPr>
            <a:xfrm>
              <a:off x="4073035" y="3551855"/>
              <a:ext cx="77533" cy="77533"/>
            </a:xfrm>
            <a:custGeom>
              <a:rect b="b" l="l" r="r" t="t"/>
              <a:pathLst>
                <a:path extrusionOk="0" h="2168" w="2168">
                  <a:moveTo>
                    <a:pt x="1" y="0"/>
                  </a:moveTo>
                  <a:lnTo>
                    <a:pt x="1" y="2168"/>
                  </a:lnTo>
                  <a:lnTo>
                    <a:pt x="2168" y="2168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9"/>
            <p:cNvSpPr/>
            <p:nvPr/>
          </p:nvSpPr>
          <p:spPr>
            <a:xfrm>
              <a:off x="4003189" y="3471780"/>
              <a:ext cx="416526" cy="351796"/>
            </a:xfrm>
            <a:custGeom>
              <a:rect b="b" l="l" r="r" t="t"/>
              <a:pathLst>
                <a:path extrusionOk="0" h="9837" w="11647">
                  <a:moveTo>
                    <a:pt x="10193" y="2311"/>
                  </a:moveTo>
                  <a:cubicBezTo>
                    <a:pt x="10384" y="2311"/>
                    <a:pt x="10527" y="2454"/>
                    <a:pt x="10527" y="2644"/>
                  </a:cubicBezTo>
                  <a:cubicBezTo>
                    <a:pt x="10527" y="2835"/>
                    <a:pt x="10384" y="3002"/>
                    <a:pt x="10193" y="3002"/>
                  </a:cubicBezTo>
                  <a:lnTo>
                    <a:pt x="7026" y="3002"/>
                  </a:lnTo>
                  <a:cubicBezTo>
                    <a:pt x="6859" y="3002"/>
                    <a:pt x="6693" y="2835"/>
                    <a:pt x="6693" y="2644"/>
                  </a:cubicBezTo>
                  <a:cubicBezTo>
                    <a:pt x="6693" y="2454"/>
                    <a:pt x="6859" y="2311"/>
                    <a:pt x="7026" y="2311"/>
                  </a:cubicBezTo>
                  <a:close/>
                  <a:moveTo>
                    <a:pt x="10193" y="3668"/>
                  </a:moveTo>
                  <a:cubicBezTo>
                    <a:pt x="10384" y="3668"/>
                    <a:pt x="10527" y="3835"/>
                    <a:pt x="10527" y="4026"/>
                  </a:cubicBezTo>
                  <a:cubicBezTo>
                    <a:pt x="10527" y="4192"/>
                    <a:pt x="10384" y="4359"/>
                    <a:pt x="10193" y="4359"/>
                  </a:cubicBezTo>
                  <a:lnTo>
                    <a:pt x="7026" y="4359"/>
                  </a:lnTo>
                  <a:cubicBezTo>
                    <a:pt x="6859" y="4359"/>
                    <a:pt x="6693" y="4192"/>
                    <a:pt x="6693" y="4026"/>
                  </a:cubicBezTo>
                  <a:cubicBezTo>
                    <a:pt x="6693" y="3835"/>
                    <a:pt x="6859" y="3668"/>
                    <a:pt x="7026" y="3668"/>
                  </a:cubicBezTo>
                  <a:close/>
                  <a:moveTo>
                    <a:pt x="4502" y="1573"/>
                  </a:moveTo>
                  <a:cubicBezTo>
                    <a:pt x="4668" y="1573"/>
                    <a:pt x="4811" y="1692"/>
                    <a:pt x="4811" y="1882"/>
                  </a:cubicBezTo>
                  <a:lnTo>
                    <a:pt x="4811" y="4788"/>
                  </a:lnTo>
                  <a:cubicBezTo>
                    <a:pt x="4811" y="4954"/>
                    <a:pt x="4668" y="5097"/>
                    <a:pt x="4502" y="5097"/>
                  </a:cubicBezTo>
                  <a:lnTo>
                    <a:pt x="1573" y="5097"/>
                  </a:lnTo>
                  <a:cubicBezTo>
                    <a:pt x="1406" y="5097"/>
                    <a:pt x="1263" y="4954"/>
                    <a:pt x="1263" y="4788"/>
                  </a:cubicBezTo>
                  <a:lnTo>
                    <a:pt x="1263" y="1882"/>
                  </a:lnTo>
                  <a:cubicBezTo>
                    <a:pt x="1263" y="1692"/>
                    <a:pt x="1406" y="1573"/>
                    <a:pt x="1573" y="1573"/>
                  </a:cubicBezTo>
                  <a:close/>
                  <a:moveTo>
                    <a:pt x="239" y="1"/>
                  </a:moveTo>
                  <a:lnTo>
                    <a:pt x="239" y="6312"/>
                  </a:lnTo>
                  <a:cubicBezTo>
                    <a:pt x="239" y="6502"/>
                    <a:pt x="406" y="6645"/>
                    <a:pt x="572" y="6645"/>
                  </a:cubicBezTo>
                  <a:lnTo>
                    <a:pt x="5478" y="6645"/>
                  </a:lnTo>
                  <a:lnTo>
                    <a:pt x="5478" y="7860"/>
                  </a:lnTo>
                  <a:cubicBezTo>
                    <a:pt x="5192" y="7955"/>
                    <a:pt x="4954" y="8193"/>
                    <a:pt x="4859" y="8479"/>
                  </a:cubicBezTo>
                  <a:lnTo>
                    <a:pt x="1977" y="8479"/>
                  </a:lnTo>
                  <a:cubicBezTo>
                    <a:pt x="1858" y="8074"/>
                    <a:pt x="1477" y="7788"/>
                    <a:pt x="1025" y="7788"/>
                  </a:cubicBezTo>
                  <a:cubicBezTo>
                    <a:pt x="453" y="7788"/>
                    <a:pt x="1" y="8241"/>
                    <a:pt x="1" y="8812"/>
                  </a:cubicBezTo>
                  <a:cubicBezTo>
                    <a:pt x="1" y="9384"/>
                    <a:pt x="453" y="9836"/>
                    <a:pt x="1025" y="9836"/>
                  </a:cubicBezTo>
                  <a:cubicBezTo>
                    <a:pt x="1477" y="9836"/>
                    <a:pt x="1858" y="9550"/>
                    <a:pt x="1977" y="9146"/>
                  </a:cubicBezTo>
                  <a:lnTo>
                    <a:pt x="4859" y="9146"/>
                  </a:lnTo>
                  <a:cubicBezTo>
                    <a:pt x="5002" y="9550"/>
                    <a:pt x="5383" y="9836"/>
                    <a:pt x="5811" y="9836"/>
                  </a:cubicBezTo>
                  <a:cubicBezTo>
                    <a:pt x="6264" y="9836"/>
                    <a:pt x="6645" y="9550"/>
                    <a:pt x="6788" y="9146"/>
                  </a:cubicBezTo>
                  <a:lnTo>
                    <a:pt x="9669" y="9146"/>
                  </a:lnTo>
                  <a:cubicBezTo>
                    <a:pt x="9789" y="9550"/>
                    <a:pt x="10170" y="9836"/>
                    <a:pt x="10622" y="9836"/>
                  </a:cubicBezTo>
                  <a:cubicBezTo>
                    <a:pt x="11194" y="9836"/>
                    <a:pt x="11646" y="9384"/>
                    <a:pt x="11646" y="8812"/>
                  </a:cubicBezTo>
                  <a:cubicBezTo>
                    <a:pt x="11646" y="8241"/>
                    <a:pt x="11194" y="7788"/>
                    <a:pt x="10622" y="7788"/>
                  </a:cubicBezTo>
                  <a:cubicBezTo>
                    <a:pt x="10170" y="7788"/>
                    <a:pt x="9789" y="8074"/>
                    <a:pt x="9669" y="8479"/>
                  </a:cubicBezTo>
                  <a:lnTo>
                    <a:pt x="6788" y="8479"/>
                  </a:lnTo>
                  <a:cubicBezTo>
                    <a:pt x="6693" y="8193"/>
                    <a:pt x="6454" y="7955"/>
                    <a:pt x="6169" y="7860"/>
                  </a:cubicBezTo>
                  <a:lnTo>
                    <a:pt x="6169" y="6645"/>
                  </a:lnTo>
                  <a:lnTo>
                    <a:pt x="11074" y="6645"/>
                  </a:lnTo>
                  <a:cubicBezTo>
                    <a:pt x="11241" y="6645"/>
                    <a:pt x="11408" y="6502"/>
                    <a:pt x="11408" y="6312"/>
                  </a:cubicBezTo>
                  <a:lnTo>
                    <a:pt x="11408" y="358"/>
                  </a:lnTo>
                  <a:cubicBezTo>
                    <a:pt x="11408" y="168"/>
                    <a:pt x="11241" y="1"/>
                    <a:pt x="110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49"/>
          <p:cNvGrpSpPr/>
          <p:nvPr/>
        </p:nvGrpSpPr>
        <p:grpSpPr>
          <a:xfrm>
            <a:off x="6960869" y="2062869"/>
            <a:ext cx="417357" cy="387351"/>
            <a:chOff x="3338019" y="3421532"/>
            <a:chExt cx="417357" cy="387351"/>
          </a:xfrm>
        </p:grpSpPr>
        <p:sp>
          <p:nvSpPr>
            <p:cNvPr id="550" name="Google Shape;550;p49"/>
            <p:cNvSpPr/>
            <p:nvPr/>
          </p:nvSpPr>
          <p:spPr>
            <a:xfrm>
              <a:off x="3575025" y="3631679"/>
              <a:ext cx="180350" cy="177203"/>
            </a:xfrm>
            <a:custGeom>
              <a:rect b="b" l="l" r="r" t="t"/>
              <a:pathLst>
                <a:path extrusionOk="0" h="4955" w="5043">
                  <a:moveTo>
                    <a:pt x="379" y="0"/>
                  </a:moveTo>
                  <a:cubicBezTo>
                    <a:pt x="170" y="0"/>
                    <a:pt x="1" y="194"/>
                    <a:pt x="66" y="388"/>
                  </a:cubicBezTo>
                  <a:lnTo>
                    <a:pt x="1209" y="4675"/>
                  </a:lnTo>
                  <a:cubicBezTo>
                    <a:pt x="1249" y="4821"/>
                    <a:pt x="1378" y="4901"/>
                    <a:pt x="1509" y="4901"/>
                  </a:cubicBezTo>
                  <a:cubicBezTo>
                    <a:pt x="1612" y="4901"/>
                    <a:pt x="1717" y="4851"/>
                    <a:pt x="1780" y="4746"/>
                  </a:cubicBezTo>
                  <a:lnTo>
                    <a:pt x="2280" y="3913"/>
                  </a:lnTo>
                  <a:lnTo>
                    <a:pt x="3233" y="4865"/>
                  </a:lnTo>
                  <a:cubicBezTo>
                    <a:pt x="3292" y="4925"/>
                    <a:pt x="3370" y="4954"/>
                    <a:pt x="3447" y="4954"/>
                  </a:cubicBezTo>
                  <a:cubicBezTo>
                    <a:pt x="3525" y="4954"/>
                    <a:pt x="3602" y="4925"/>
                    <a:pt x="3662" y="4865"/>
                  </a:cubicBezTo>
                  <a:lnTo>
                    <a:pt x="4924" y="3603"/>
                  </a:lnTo>
                  <a:cubicBezTo>
                    <a:pt x="5043" y="3484"/>
                    <a:pt x="5043" y="3293"/>
                    <a:pt x="4924" y="3174"/>
                  </a:cubicBezTo>
                  <a:lnTo>
                    <a:pt x="3971" y="2222"/>
                  </a:lnTo>
                  <a:lnTo>
                    <a:pt x="4805" y="1722"/>
                  </a:lnTo>
                  <a:cubicBezTo>
                    <a:pt x="5043" y="1603"/>
                    <a:pt x="4995" y="1245"/>
                    <a:pt x="4733" y="1174"/>
                  </a:cubicBezTo>
                  <a:lnTo>
                    <a:pt x="447" y="7"/>
                  </a:lnTo>
                  <a:cubicBezTo>
                    <a:pt x="424" y="2"/>
                    <a:pt x="401" y="0"/>
                    <a:pt x="3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9"/>
            <p:cNvSpPr/>
            <p:nvPr/>
          </p:nvSpPr>
          <p:spPr>
            <a:xfrm>
              <a:off x="3412121" y="3588477"/>
              <a:ext cx="60510" cy="23889"/>
            </a:xfrm>
            <a:custGeom>
              <a:rect b="b" l="l" r="r" t="t"/>
              <a:pathLst>
                <a:path extrusionOk="0" h="668" w="1692"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cubicBezTo>
                    <a:pt x="1" y="524"/>
                    <a:pt x="143" y="667"/>
                    <a:pt x="334" y="667"/>
                  </a:cubicBezTo>
                  <a:lnTo>
                    <a:pt x="1358" y="667"/>
                  </a:lnTo>
                  <a:cubicBezTo>
                    <a:pt x="1548" y="667"/>
                    <a:pt x="1691" y="524"/>
                    <a:pt x="1691" y="334"/>
                  </a:cubicBezTo>
                  <a:cubicBezTo>
                    <a:pt x="1691" y="143"/>
                    <a:pt x="1548" y="0"/>
                    <a:pt x="1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9"/>
            <p:cNvSpPr/>
            <p:nvPr/>
          </p:nvSpPr>
          <p:spPr>
            <a:xfrm>
              <a:off x="3446204" y="3648846"/>
              <a:ext cx="52821" cy="50175"/>
            </a:xfrm>
            <a:custGeom>
              <a:rect b="b" l="l" r="r" t="t"/>
              <a:pathLst>
                <a:path extrusionOk="0" h="1403" w="1477">
                  <a:moveTo>
                    <a:pt x="1116" y="0"/>
                  </a:moveTo>
                  <a:cubicBezTo>
                    <a:pt x="1026" y="0"/>
                    <a:pt x="932" y="36"/>
                    <a:pt x="857" y="99"/>
                  </a:cubicBezTo>
                  <a:lnTo>
                    <a:pt x="143" y="813"/>
                  </a:lnTo>
                  <a:cubicBezTo>
                    <a:pt x="0" y="956"/>
                    <a:pt x="0" y="1170"/>
                    <a:pt x="143" y="1313"/>
                  </a:cubicBezTo>
                  <a:cubicBezTo>
                    <a:pt x="203" y="1373"/>
                    <a:pt x="286" y="1402"/>
                    <a:pt x="372" y="1402"/>
                  </a:cubicBezTo>
                  <a:cubicBezTo>
                    <a:pt x="459" y="1402"/>
                    <a:pt x="548" y="1373"/>
                    <a:pt x="619" y="1313"/>
                  </a:cubicBezTo>
                  <a:lnTo>
                    <a:pt x="1334" y="575"/>
                  </a:lnTo>
                  <a:cubicBezTo>
                    <a:pt x="1477" y="456"/>
                    <a:pt x="1477" y="241"/>
                    <a:pt x="1334" y="99"/>
                  </a:cubicBezTo>
                  <a:cubicBezTo>
                    <a:pt x="1277" y="30"/>
                    <a:pt x="1198" y="0"/>
                    <a:pt x="1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9"/>
            <p:cNvSpPr/>
            <p:nvPr/>
          </p:nvSpPr>
          <p:spPr>
            <a:xfrm>
              <a:off x="3338019" y="3421532"/>
              <a:ext cx="416490" cy="227450"/>
            </a:xfrm>
            <a:custGeom>
              <a:rect b="b" l="l" r="r" t="t"/>
              <a:pathLst>
                <a:path extrusionOk="0" h="6360" w="11646">
                  <a:moveTo>
                    <a:pt x="1358" y="1"/>
                  </a:moveTo>
                  <a:cubicBezTo>
                    <a:pt x="596" y="1"/>
                    <a:pt x="1" y="620"/>
                    <a:pt x="1" y="1358"/>
                  </a:cubicBezTo>
                  <a:cubicBezTo>
                    <a:pt x="1" y="2120"/>
                    <a:pt x="596" y="2716"/>
                    <a:pt x="1358" y="2716"/>
                  </a:cubicBezTo>
                  <a:cubicBezTo>
                    <a:pt x="1668" y="2716"/>
                    <a:pt x="1930" y="2620"/>
                    <a:pt x="2168" y="2454"/>
                  </a:cubicBezTo>
                  <a:lnTo>
                    <a:pt x="4573" y="4430"/>
                  </a:lnTo>
                  <a:cubicBezTo>
                    <a:pt x="4502" y="4597"/>
                    <a:pt x="4454" y="4788"/>
                    <a:pt x="4454" y="5002"/>
                  </a:cubicBezTo>
                  <a:cubicBezTo>
                    <a:pt x="4454" y="5764"/>
                    <a:pt x="5073" y="6359"/>
                    <a:pt x="5811" y="6359"/>
                  </a:cubicBezTo>
                  <a:cubicBezTo>
                    <a:pt x="6573" y="6359"/>
                    <a:pt x="7169" y="5764"/>
                    <a:pt x="7169" y="5002"/>
                  </a:cubicBezTo>
                  <a:cubicBezTo>
                    <a:pt x="7169" y="4788"/>
                    <a:pt x="7145" y="4597"/>
                    <a:pt x="7050" y="4430"/>
                  </a:cubicBezTo>
                  <a:lnTo>
                    <a:pt x="9479" y="2454"/>
                  </a:lnTo>
                  <a:cubicBezTo>
                    <a:pt x="9693" y="2620"/>
                    <a:pt x="9979" y="2716"/>
                    <a:pt x="10265" y="2716"/>
                  </a:cubicBezTo>
                  <a:cubicBezTo>
                    <a:pt x="11027" y="2716"/>
                    <a:pt x="11646" y="2120"/>
                    <a:pt x="11646" y="1358"/>
                  </a:cubicBezTo>
                  <a:cubicBezTo>
                    <a:pt x="11646" y="620"/>
                    <a:pt x="11027" y="1"/>
                    <a:pt x="10265" y="1"/>
                  </a:cubicBezTo>
                  <a:cubicBezTo>
                    <a:pt x="9526" y="1"/>
                    <a:pt x="8907" y="620"/>
                    <a:pt x="8907" y="1358"/>
                  </a:cubicBezTo>
                  <a:cubicBezTo>
                    <a:pt x="8907" y="1573"/>
                    <a:pt x="8955" y="1763"/>
                    <a:pt x="9026" y="1930"/>
                  </a:cubicBezTo>
                  <a:lnTo>
                    <a:pt x="6621" y="3906"/>
                  </a:lnTo>
                  <a:cubicBezTo>
                    <a:pt x="6383" y="3728"/>
                    <a:pt x="6103" y="3638"/>
                    <a:pt x="5820" y="3638"/>
                  </a:cubicBezTo>
                  <a:cubicBezTo>
                    <a:pt x="5538" y="3638"/>
                    <a:pt x="5252" y="3728"/>
                    <a:pt x="5002" y="3906"/>
                  </a:cubicBezTo>
                  <a:lnTo>
                    <a:pt x="2596" y="1930"/>
                  </a:lnTo>
                  <a:cubicBezTo>
                    <a:pt x="2668" y="1763"/>
                    <a:pt x="2715" y="1573"/>
                    <a:pt x="2715" y="1358"/>
                  </a:cubicBezTo>
                  <a:cubicBezTo>
                    <a:pt x="2715" y="620"/>
                    <a:pt x="2096" y="1"/>
                    <a:pt x="13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9"/>
            <p:cNvSpPr/>
            <p:nvPr/>
          </p:nvSpPr>
          <p:spPr>
            <a:xfrm>
              <a:off x="3533897" y="3673630"/>
              <a:ext cx="24748" cy="60510"/>
            </a:xfrm>
            <a:custGeom>
              <a:rect b="b" l="l" r="r" t="t"/>
              <a:pathLst>
                <a:path extrusionOk="0" h="1692" w="692">
                  <a:moveTo>
                    <a:pt x="334" y="1"/>
                  </a:moveTo>
                  <a:cubicBezTo>
                    <a:pt x="144" y="1"/>
                    <a:pt x="1" y="144"/>
                    <a:pt x="1" y="334"/>
                  </a:cubicBezTo>
                  <a:lnTo>
                    <a:pt x="1" y="1358"/>
                  </a:lnTo>
                  <a:cubicBezTo>
                    <a:pt x="1" y="1549"/>
                    <a:pt x="144" y="1692"/>
                    <a:pt x="334" y="1692"/>
                  </a:cubicBezTo>
                  <a:cubicBezTo>
                    <a:pt x="525" y="1692"/>
                    <a:pt x="692" y="1549"/>
                    <a:pt x="692" y="1358"/>
                  </a:cubicBezTo>
                  <a:lnTo>
                    <a:pt x="692" y="334"/>
                  </a:lnTo>
                  <a:cubicBezTo>
                    <a:pt x="692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49"/>
          <p:cNvGrpSpPr/>
          <p:nvPr/>
        </p:nvGrpSpPr>
        <p:grpSpPr>
          <a:xfrm>
            <a:off x="1759294" y="2017974"/>
            <a:ext cx="416496" cy="417348"/>
            <a:chOff x="3338019" y="2075887"/>
            <a:chExt cx="416496" cy="417348"/>
          </a:xfrm>
        </p:grpSpPr>
        <p:sp>
          <p:nvSpPr>
            <p:cNvPr id="556" name="Google Shape;556;p49"/>
            <p:cNvSpPr/>
            <p:nvPr/>
          </p:nvSpPr>
          <p:spPr>
            <a:xfrm>
              <a:off x="3338019" y="2075887"/>
              <a:ext cx="90300" cy="90300"/>
            </a:xfrm>
            <a:custGeom>
              <a:rect b="b" l="l" r="r" t="t"/>
              <a:pathLst>
                <a:path extrusionOk="0" h="2525" w="2525">
                  <a:moveTo>
                    <a:pt x="2525" y="0"/>
                  </a:moveTo>
                  <a:cubicBezTo>
                    <a:pt x="2430" y="0"/>
                    <a:pt x="2334" y="48"/>
                    <a:pt x="2287" y="119"/>
                  </a:cubicBezTo>
                  <a:lnTo>
                    <a:pt x="96" y="2286"/>
                  </a:lnTo>
                  <a:cubicBezTo>
                    <a:pt x="24" y="2358"/>
                    <a:pt x="1" y="2453"/>
                    <a:pt x="1" y="2524"/>
                  </a:cubicBezTo>
                  <a:lnTo>
                    <a:pt x="2525" y="2524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9"/>
            <p:cNvSpPr/>
            <p:nvPr/>
          </p:nvSpPr>
          <p:spPr>
            <a:xfrm>
              <a:off x="3338019" y="2076709"/>
              <a:ext cx="305805" cy="416526"/>
            </a:xfrm>
            <a:custGeom>
              <a:rect b="b" l="l" r="r" t="t"/>
              <a:pathLst>
                <a:path extrusionOk="0" h="11647" w="8551">
                  <a:moveTo>
                    <a:pt x="3097" y="3883"/>
                  </a:moveTo>
                  <a:cubicBezTo>
                    <a:pt x="3287" y="3883"/>
                    <a:pt x="3454" y="4026"/>
                    <a:pt x="3454" y="4216"/>
                  </a:cubicBezTo>
                  <a:cubicBezTo>
                    <a:pt x="3454" y="4407"/>
                    <a:pt x="3287" y="4550"/>
                    <a:pt x="3097" y="4550"/>
                  </a:cubicBezTo>
                  <a:lnTo>
                    <a:pt x="1025" y="4550"/>
                  </a:lnTo>
                  <a:cubicBezTo>
                    <a:pt x="834" y="4550"/>
                    <a:pt x="691" y="4407"/>
                    <a:pt x="691" y="4216"/>
                  </a:cubicBezTo>
                  <a:cubicBezTo>
                    <a:pt x="691" y="4026"/>
                    <a:pt x="834" y="3883"/>
                    <a:pt x="1025" y="3883"/>
                  </a:cubicBezTo>
                  <a:close/>
                  <a:moveTo>
                    <a:pt x="3097" y="5240"/>
                  </a:moveTo>
                  <a:cubicBezTo>
                    <a:pt x="3287" y="5240"/>
                    <a:pt x="3454" y="5383"/>
                    <a:pt x="3454" y="5574"/>
                  </a:cubicBezTo>
                  <a:cubicBezTo>
                    <a:pt x="3454" y="5764"/>
                    <a:pt x="3287" y="5931"/>
                    <a:pt x="3097" y="5931"/>
                  </a:cubicBezTo>
                  <a:lnTo>
                    <a:pt x="1025" y="5931"/>
                  </a:lnTo>
                  <a:cubicBezTo>
                    <a:pt x="834" y="5931"/>
                    <a:pt x="691" y="5764"/>
                    <a:pt x="691" y="5574"/>
                  </a:cubicBezTo>
                  <a:cubicBezTo>
                    <a:pt x="691" y="5383"/>
                    <a:pt x="834" y="5240"/>
                    <a:pt x="1025" y="5240"/>
                  </a:cubicBezTo>
                  <a:close/>
                  <a:moveTo>
                    <a:pt x="3097" y="6598"/>
                  </a:moveTo>
                  <a:cubicBezTo>
                    <a:pt x="3287" y="6598"/>
                    <a:pt x="3454" y="6764"/>
                    <a:pt x="3454" y="6955"/>
                  </a:cubicBezTo>
                  <a:cubicBezTo>
                    <a:pt x="3454" y="7145"/>
                    <a:pt x="3287" y="7288"/>
                    <a:pt x="3097" y="7288"/>
                  </a:cubicBezTo>
                  <a:lnTo>
                    <a:pt x="1025" y="7288"/>
                  </a:lnTo>
                  <a:cubicBezTo>
                    <a:pt x="834" y="7288"/>
                    <a:pt x="691" y="7145"/>
                    <a:pt x="691" y="6955"/>
                  </a:cubicBezTo>
                  <a:cubicBezTo>
                    <a:pt x="691" y="6764"/>
                    <a:pt x="834" y="6598"/>
                    <a:pt x="1025" y="6598"/>
                  </a:cubicBezTo>
                  <a:close/>
                  <a:moveTo>
                    <a:pt x="3097" y="7979"/>
                  </a:moveTo>
                  <a:cubicBezTo>
                    <a:pt x="3287" y="7979"/>
                    <a:pt x="3454" y="8122"/>
                    <a:pt x="3454" y="8312"/>
                  </a:cubicBezTo>
                  <a:cubicBezTo>
                    <a:pt x="3454" y="8503"/>
                    <a:pt x="3287" y="8646"/>
                    <a:pt x="3097" y="8646"/>
                  </a:cubicBezTo>
                  <a:lnTo>
                    <a:pt x="1025" y="8646"/>
                  </a:lnTo>
                  <a:cubicBezTo>
                    <a:pt x="834" y="8646"/>
                    <a:pt x="691" y="8503"/>
                    <a:pt x="691" y="8312"/>
                  </a:cubicBezTo>
                  <a:cubicBezTo>
                    <a:pt x="691" y="8122"/>
                    <a:pt x="834" y="7979"/>
                    <a:pt x="1025" y="7979"/>
                  </a:cubicBezTo>
                  <a:close/>
                  <a:moveTo>
                    <a:pt x="3097" y="9336"/>
                  </a:moveTo>
                  <a:cubicBezTo>
                    <a:pt x="3287" y="9336"/>
                    <a:pt x="3454" y="9479"/>
                    <a:pt x="3454" y="9670"/>
                  </a:cubicBezTo>
                  <a:cubicBezTo>
                    <a:pt x="3454" y="9860"/>
                    <a:pt x="3287" y="10027"/>
                    <a:pt x="3097" y="10027"/>
                  </a:cubicBezTo>
                  <a:lnTo>
                    <a:pt x="1025" y="10027"/>
                  </a:lnTo>
                  <a:cubicBezTo>
                    <a:pt x="834" y="10027"/>
                    <a:pt x="691" y="9860"/>
                    <a:pt x="691" y="9670"/>
                  </a:cubicBezTo>
                  <a:cubicBezTo>
                    <a:pt x="691" y="9479"/>
                    <a:pt x="834" y="9336"/>
                    <a:pt x="1025" y="9336"/>
                  </a:cubicBezTo>
                  <a:close/>
                  <a:moveTo>
                    <a:pt x="3192" y="1"/>
                  </a:moveTo>
                  <a:lnTo>
                    <a:pt x="3192" y="2859"/>
                  </a:lnTo>
                  <a:cubicBezTo>
                    <a:pt x="3192" y="3049"/>
                    <a:pt x="3049" y="3192"/>
                    <a:pt x="2858" y="3192"/>
                  </a:cubicBezTo>
                  <a:lnTo>
                    <a:pt x="1" y="3192"/>
                  </a:lnTo>
                  <a:lnTo>
                    <a:pt x="1" y="11289"/>
                  </a:lnTo>
                  <a:cubicBezTo>
                    <a:pt x="1" y="11479"/>
                    <a:pt x="144" y="11646"/>
                    <a:pt x="334" y="11646"/>
                  </a:cubicBezTo>
                  <a:lnTo>
                    <a:pt x="8217" y="11646"/>
                  </a:lnTo>
                  <a:cubicBezTo>
                    <a:pt x="8407" y="11646"/>
                    <a:pt x="8550" y="11479"/>
                    <a:pt x="8550" y="11289"/>
                  </a:cubicBezTo>
                  <a:lnTo>
                    <a:pt x="8550" y="9908"/>
                  </a:lnTo>
                  <a:lnTo>
                    <a:pt x="7645" y="9908"/>
                  </a:lnTo>
                  <a:cubicBezTo>
                    <a:pt x="7264" y="9908"/>
                    <a:pt x="6907" y="9693"/>
                    <a:pt x="6740" y="9384"/>
                  </a:cubicBezTo>
                  <a:cubicBezTo>
                    <a:pt x="6645" y="9408"/>
                    <a:pt x="6550" y="9431"/>
                    <a:pt x="6454" y="9431"/>
                  </a:cubicBezTo>
                  <a:cubicBezTo>
                    <a:pt x="6169" y="9431"/>
                    <a:pt x="5930" y="9312"/>
                    <a:pt x="5740" y="9122"/>
                  </a:cubicBezTo>
                  <a:lnTo>
                    <a:pt x="4906" y="8312"/>
                  </a:lnTo>
                  <a:cubicBezTo>
                    <a:pt x="4644" y="8050"/>
                    <a:pt x="4549" y="7645"/>
                    <a:pt x="4644" y="7288"/>
                  </a:cubicBezTo>
                  <a:cubicBezTo>
                    <a:pt x="4335" y="7121"/>
                    <a:pt x="4121" y="6788"/>
                    <a:pt x="4121" y="6383"/>
                  </a:cubicBezTo>
                  <a:lnTo>
                    <a:pt x="4121" y="5240"/>
                  </a:lnTo>
                  <a:cubicBezTo>
                    <a:pt x="4121" y="4859"/>
                    <a:pt x="4335" y="4502"/>
                    <a:pt x="4644" y="4335"/>
                  </a:cubicBezTo>
                  <a:cubicBezTo>
                    <a:pt x="4549" y="3978"/>
                    <a:pt x="4621" y="3597"/>
                    <a:pt x="4906" y="3335"/>
                  </a:cubicBezTo>
                  <a:lnTo>
                    <a:pt x="5716" y="2501"/>
                  </a:lnTo>
                  <a:cubicBezTo>
                    <a:pt x="5907" y="2311"/>
                    <a:pt x="6169" y="2216"/>
                    <a:pt x="6431" y="2216"/>
                  </a:cubicBezTo>
                  <a:cubicBezTo>
                    <a:pt x="6550" y="2216"/>
                    <a:pt x="6645" y="2216"/>
                    <a:pt x="6740" y="2240"/>
                  </a:cubicBezTo>
                  <a:cubicBezTo>
                    <a:pt x="6907" y="1930"/>
                    <a:pt x="7240" y="1716"/>
                    <a:pt x="7645" y="1716"/>
                  </a:cubicBezTo>
                  <a:lnTo>
                    <a:pt x="8550" y="1716"/>
                  </a:lnTo>
                  <a:lnTo>
                    <a:pt x="8550" y="334"/>
                  </a:lnTo>
                  <a:cubicBezTo>
                    <a:pt x="8550" y="144"/>
                    <a:pt x="8407" y="1"/>
                    <a:pt x="8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3509220" y="2161899"/>
              <a:ext cx="245295" cy="245295"/>
            </a:xfrm>
            <a:custGeom>
              <a:rect b="b" l="l" r="r" t="t"/>
              <a:pathLst>
                <a:path extrusionOk="0" h="6859" w="6859">
                  <a:moveTo>
                    <a:pt x="3430" y="2144"/>
                  </a:moveTo>
                  <a:cubicBezTo>
                    <a:pt x="4144" y="2144"/>
                    <a:pt x="4716" y="2715"/>
                    <a:pt x="4716" y="3430"/>
                  </a:cubicBezTo>
                  <a:cubicBezTo>
                    <a:pt x="4716" y="4144"/>
                    <a:pt x="4144" y="4716"/>
                    <a:pt x="3430" y="4716"/>
                  </a:cubicBezTo>
                  <a:cubicBezTo>
                    <a:pt x="2715" y="4716"/>
                    <a:pt x="2144" y="4144"/>
                    <a:pt x="2144" y="3430"/>
                  </a:cubicBezTo>
                  <a:cubicBezTo>
                    <a:pt x="2144" y="2715"/>
                    <a:pt x="2715" y="2144"/>
                    <a:pt x="3430" y="2144"/>
                  </a:cubicBezTo>
                  <a:close/>
                  <a:moveTo>
                    <a:pt x="2858" y="0"/>
                  </a:moveTo>
                  <a:cubicBezTo>
                    <a:pt x="2668" y="0"/>
                    <a:pt x="2525" y="143"/>
                    <a:pt x="2525" y="310"/>
                  </a:cubicBezTo>
                  <a:lnTo>
                    <a:pt x="2429" y="1024"/>
                  </a:lnTo>
                  <a:lnTo>
                    <a:pt x="1858" y="572"/>
                  </a:lnTo>
                  <a:cubicBezTo>
                    <a:pt x="1802" y="527"/>
                    <a:pt x="1724" y="503"/>
                    <a:pt x="1646" y="503"/>
                  </a:cubicBezTo>
                  <a:cubicBezTo>
                    <a:pt x="1558" y="503"/>
                    <a:pt x="1468" y="533"/>
                    <a:pt x="1405" y="596"/>
                  </a:cubicBezTo>
                  <a:lnTo>
                    <a:pt x="596" y="1429"/>
                  </a:lnTo>
                  <a:cubicBezTo>
                    <a:pt x="477" y="1548"/>
                    <a:pt x="453" y="1739"/>
                    <a:pt x="572" y="1882"/>
                  </a:cubicBezTo>
                  <a:lnTo>
                    <a:pt x="1024" y="2429"/>
                  </a:lnTo>
                  <a:lnTo>
                    <a:pt x="310" y="2525"/>
                  </a:lnTo>
                  <a:cubicBezTo>
                    <a:pt x="143" y="2525"/>
                    <a:pt x="0" y="2691"/>
                    <a:pt x="0" y="2858"/>
                  </a:cubicBezTo>
                  <a:lnTo>
                    <a:pt x="0" y="4001"/>
                  </a:lnTo>
                  <a:cubicBezTo>
                    <a:pt x="0" y="4192"/>
                    <a:pt x="143" y="4335"/>
                    <a:pt x="310" y="4335"/>
                  </a:cubicBezTo>
                  <a:lnTo>
                    <a:pt x="1024" y="4430"/>
                  </a:lnTo>
                  <a:lnTo>
                    <a:pt x="572" y="5001"/>
                  </a:lnTo>
                  <a:cubicBezTo>
                    <a:pt x="477" y="5120"/>
                    <a:pt x="477" y="5335"/>
                    <a:pt x="596" y="5454"/>
                  </a:cubicBezTo>
                  <a:lnTo>
                    <a:pt x="1429" y="6264"/>
                  </a:lnTo>
                  <a:cubicBezTo>
                    <a:pt x="1495" y="6329"/>
                    <a:pt x="1582" y="6366"/>
                    <a:pt x="1670" y="6366"/>
                  </a:cubicBezTo>
                  <a:cubicBezTo>
                    <a:pt x="1743" y="6366"/>
                    <a:pt x="1817" y="6341"/>
                    <a:pt x="1882" y="6287"/>
                  </a:cubicBezTo>
                  <a:lnTo>
                    <a:pt x="2429" y="5835"/>
                  </a:lnTo>
                  <a:lnTo>
                    <a:pt x="2525" y="6549"/>
                  </a:lnTo>
                  <a:cubicBezTo>
                    <a:pt x="2525" y="6716"/>
                    <a:pt x="2691" y="6859"/>
                    <a:pt x="2858" y="6859"/>
                  </a:cubicBezTo>
                  <a:lnTo>
                    <a:pt x="4001" y="6859"/>
                  </a:lnTo>
                  <a:cubicBezTo>
                    <a:pt x="4192" y="6859"/>
                    <a:pt x="4335" y="6716"/>
                    <a:pt x="4335" y="6549"/>
                  </a:cubicBezTo>
                  <a:lnTo>
                    <a:pt x="4430" y="5835"/>
                  </a:lnTo>
                  <a:lnTo>
                    <a:pt x="5001" y="6287"/>
                  </a:lnTo>
                  <a:cubicBezTo>
                    <a:pt x="5058" y="6332"/>
                    <a:pt x="5135" y="6356"/>
                    <a:pt x="5214" y="6356"/>
                  </a:cubicBezTo>
                  <a:cubicBezTo>
                    <a:pt x="5302" y="6356"/>
                    <a:pt x="5391" y="6326"/>
                    <a:pt x="5454" y="6264"/>
                  </a:cubicBezTo>
                  <a:lnTo>
                    <a:pt x="6264" y="5430"/>
                  </a:lnTo>
                  <a:cubicBezTo>
                    <a:pt x="6383" y="5311"/>
                    <a:pt x="6406" y="5120"/>
                    <a:pt x="6287" y="4978"/>
                  </a:cubicBezTo>
                  <a:lnTo>
                    <a:pt x="5835" y="4430"/>
                  </a:lnTo>
                  <a:lnTo>
                    <a:pt x="6549" y="4335"/>
                  </a:lnTo>
                  <a:cubicBezTo>
                    <a:pt x="6716" y="4335"/>
                    <a:pt x="6859" y="4192"/>
                    <a:pt x="6859" y="4001"/>
                  </a:cubicBezTo>
                  <a:lnTo>
                    <a:pt x="6859" y="2858"/>
                  </a:lnTo>
                  <a:cubicBezTo>
                    <a:pt x="6859" y="2691"/>
                    <a:pt x="6716" y="2525"/>
                    <a:pt x="6549" y="2525"/>
                  </a:cubicBezTo>
                  <a:lnTo>
                    <a:pt x="5835" y="2429"/>
                  </a:lnTo>
                  <a:lnTo>
                    <a:pt x="6287" y="1858"/>
                  </a:lnTo>
                  <a:cubicBezTo>
                    <a:pt x="6383" y="1739"/>
                    <a:pt x="6383" y="1525"/>
                    <a:pt x="6264" y="1405"/>
                  </a:cubicBezTo>
                  <a:lnTo>
                    <a:pt x="5430" y="596"/>
                  </a:lnTo>
                  <a:cubicBezTo>
                    <a:pt x="5365" y="530"/>
                    <a:pt x="5278" y="494"/>
                    <a:pt x="5189" y="494"/>
                  </a:cubicBezTo>
                  <a:cubicBezTo>
                    <a:pt x="5116" y="494"/>
                    <a:pt x="5042" y="518"/>
                    <a:pt x="4978" y="572"/>
                  </a:cubicBezTo>
                  <a:lnTo>
                    <a:pt x="4430" y="1024"/>
                  </a:lnTo>
                  <a:lnTo>
                    <a:pt x="4335" y="310"/>
                  </a:lnTo>
                  <a:cubicBezTo>
                    <a:pt x="4335" y="143"/>
                    <a:pt x="4192" y="0"/>
                    <a:pt x="4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49"/>
          <p:cNvSpPr/>
          <p:nvPr/>
        </p:nvSpPr>
        <p:spPr>
          <a:xfrm>
            <a:off x="8119613" y="4359825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713100" y="4237063"/>
            <a:ext cx="181800" cy="181800"/>
          </a:xfrm>
          <a:prstGeom prst="star4">
            <a:avLst>
              <a:gd fmla="val 0" name="adj"/>
            </a:avLst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76"/>
          <p:cNvSpPr txBox="1"/>
          <p:nvPr>
            <p:ph idx="1" type="subTitle"/>
          </p:nvPr>
        </p:nvSpPr>
        <p:spPr>
          <a:xfrm>
            <a:off x="915100" y="2079375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sh.StudyTimeWeekly,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ROUND(ap.GPA / NULLIF(sh.StudyTimeWeekly, 0), 2) AS gpa_efficiency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StudyHabit sh ON s.StudentID = sh.StudentID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sh.StudyTimeWeekly &gt;= 10 AND ap.GPA &lt; 2.5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gpa_efficiency ASC;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76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/>
              <a:t>Which students are putting in a lot of study time but not getting good grades?</a:t>
            </a:r>
            <a:endParaRPr sz="1550"/>
          </a:p>
        </p:txBody>
      </p:sp>
      <p:grpSp>
        <p:nvGrpSpPr>
          <p:cNvPr id="902" name="Google Shape;902;p76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03" name="Google Shape;903;p76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6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6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6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7" name="Google Shape;907;p76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76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#22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09" name="Google Shape;9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9425" y="2225750"/>
            <a:ext cx="1828904" cy="24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77"/>
          <p:cNvSpPr txBox="1"/>
          <p:nvPr>
            <p:ph idx="1" type="subTitle"/>
          </p:nvPr>
        </p:nvSpPr>
        <p:spPr>
          <a:xfrm>
            <a:off x="914925" y="2079375"/>
            <a:ext cx="7237200" cy="2760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SELECT 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s.StudentID,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ap.GPA,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pi.ParentalSupport,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group_stats.avg_gpa AS group_avg_gpa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FROM Student s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ParentalInvolvement pi ON s.StudentID = pi.StudentID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AcademicPerformance ap ON s.StudentID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 (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SELECT pi.ParentalSupport, AVG(ap.GPA) AS 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FROM ParentalInvolvement pi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JOIN AcademicPerformance ap ON pi.StudentID = ap.StudentID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GROUP BY pi.ParentalSupport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) group_stats ON pi.ParentalSupport = group_stats.ParentalSupport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WHERE pi.ParentalSupport = 'Low' AND ap.GPA &gt; group_stats.avg_gpa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BY ap.GPA DESC;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77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Within students with low parental support, who exceeds the group average GPA?</a:t>
            </a:r>
            <a:endParaRPr sz="1950"/>
          </a:p>
        </p:txBody>
      </p:sp>
      <p:grpSp>
        <p:nvGrpSpPr>
          <p:cNvPr id="916" name="Google Shape;916;p77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17" name="Google Shape;917;p77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7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7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7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77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7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#23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23" name="Google Shape;92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00" y="2184838"/>
            <a:ext cx="1856000" cy="25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8"/>
          <p:cNvSpPr txBox="1"/>
          <p:nvPr>
            <p:ph idx="1" type="subTitle"/>
          </p:nvPr>
        </p:nvSpPr>
        <p:spPr>
          <a:xfrm>
            <a:off x="914950" y="2069650"/>
            <a:ext cx="7236900" cy="27018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SELECT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s1.StudentID AS Student1,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s2.StudentID AS Student2,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pi1.ParentalEducation,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ap1.GPA AS GPA1,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ap2.GPA AS GPA2,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ROUND(ABS(ap1.GPA - ap2.GPA), 2) AS GPA_Difference,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CONCAT(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'S1: E', ea1.Extracurricular, ' S', ea1.Sports,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M', ea1.Music, ' V', ea1.Volunteering,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| S2: E', ea2.Extracurricular, ' S', ea2.Sports,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  ' M', ea2.Music, ' V', ea2.Volunteering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  ) AS ActivityComparison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FROM Student s1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JOIN Student s2 </a:t>
            </a:r>
            <a:endParaRPr sz="7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929" name="Google Shape;929;p78"/>
          <p:cNvSpPr txBox="1"/>
          <p:nvPr>
            <p:ph type="title"/>
          </p:nvPr>
        </p:nvSpPr>
        <p:spPr>
          <a:xfrm>
            <a:off x="914950" y="1502775"/>
            <a:ext cx="7236900" cy="4971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/>
              <a:t>Which pair of students have the same parental education level, very similar GPAs (within 0.2), and completely different activity profiles?</a:t>
            </a:r>
            <a:endParaRPr sz="950"/>
          </a:p>
        </p:txBody>
      </p:sp>
      <p:grpSp>
        <p:nvGrpSpPr>
          <p:cNvPr id="930" name="Google Shape;930;p78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931" name="Google Shape;931;p78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8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8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8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5" name="Google Shape;935;p78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8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7" name="Google Shape;937;p78"/>
          <p:cNvSpPr txBox="1"/>
          <p:nvPr/>
        </p:nvSpPr>
        <p:spPr>
          <a:xfrm>
            <a:off x="3291750" y="2289850"/>
            <a:ext cx="2773200" cy="24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ON s1.StudentID &lt; s2.StudentID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ParentalInvolvement pi1 ON s1.StudentID = pi1.StudentID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ParentalInvolvement pi2 ON s2.StudentID = pi2.StudentID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AND pi1.ParentalEducation = pi2.ParentalEducation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AcademicPerformance ap1 ON s1.StudentID = ap1.StudentID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AcademicPerformance ap2 ON s2.StudentID = ap2.StudentID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AND ABS(ap1.GPA - ap2.GPA) &lt;= 0.2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ExtracurricularActivities ea1 ON s1.StudentID = ea1.StudentID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JOIN ExtracurricularActivities ea2 ON s2.StudentID = ea2.StudentID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WHERE 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(ea1.Extracurricular &lt;&gt; ea2.Extracurricular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ea1.Sports &lt;&gt; ea2.Sports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ea1.Music &lt;&gt; ea2.Music OR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   ea1.Volunteering &lt;&gt; ea2.Volunteering)</a:t>
            </a:r>
            <a:endParaRPr sz="7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ORDER BY GPA_Difference;</a:t>
            </a:r>
            <a:endParaRPr sz="1600">
              <a:solidFill>
                <a:schemeClr val="lt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938" name="Google Shape;93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987" y="2340075"/>
            <a:ext cx="2864338" cy="15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3" name="Google Shape;943;p79" title="Screenshot 2025-05-09 at 10.54.5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23"/>
            <a:ext cx="9144000" cy="5119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Google Shape;948;p80" title="Screenshot 2025-05-09 at 10.56.4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81" title="Screenshot 2025-05-09 at 10.57.38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82" title="Screenshot 2025-05-09 at 10.58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83" title="Screenshot 2025-05-09 at 10.59.13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84" title="Screenshot 2025-05-11 at 9.08.08 AM.png"/>
          <p:cNvPicPr preferRelativeResize="0"/>
          <p:nvPr/>
        </p:nvPicPr>
        <p:blipFill rotWithShape="1">
          <a:blip r:embed="rId3">
            <a:alphaModFix/>
          </a:blip>
          <a:srcRect b="0" l="0" r="8525" t="0"/>
          <a:stretch/>
        </p:blipFill>
        <p:spPr>
          <a:xfrm>
            <a:off x="0" y="0"/>
            <a:ext cx="9143997" cy="51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84" title="Screenshot 2025-05-11 at 9.08.08 AM.png"/>
          <p:cNvPicPr preferRelativeResize="0"/>
          <p:nvPr/>
        </p:nvPicPr>
        <p:blipFill rotWithShape="1">
          <a:blip r:embed="rId3">
            <a:alphaModFix/>
          </a:blip>
          <a:srcRect b="63389" l="91485" r="0" t="5899"/>
          <a:stretch/>
        </p:blipFill>
        <p:spPr>
          <a:xfrm>
            <a:off x="7833400" y="469900"/>
            <a:ext cx="778573" cy="14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Google Shape;97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50" y="119200"/>
            <a:ext cx="9010901" cy="502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ER DIAGRAM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7" name="Google Shape;5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13" y="1027250"/>
            <a:ext cx="4354174" cy="37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86" title="Screenshot 2025-05-11 at 9.11.3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50" y="0"/>
            <a:ext cx="7662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Google Shape;98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88" y="495063"/>
            <a:ext cx="8353624" cy="415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87"/>
          <p:cNvSpPr txBox="1"/>
          <p:nvPr/>
        </p:nvSpPr>
        <p:spPr>
          <a:xfrm>
            <a:off x="58775" y="3438150"/>
            <a:ext cx="87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88"/>
          <p:cNvSpPr txBox="1"/>
          <p:nvPr>
            <p:ph type="ctrTitle"/>
          </p:nvPr>
        </p:nvSpPr>
        <p:spPr>
          <a:xfrm>
            <a:off x="1281450" y="1633950"/>
            <a:ext cx="6581100" cy="18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THANK YOU!</a:t>
            </a:r>
            <a:r>
              <a:rPr lang="en" sz="6300"/>
              <a:t> </a:t>
            </a:r>
            <a:endParaRPr b="1" sz="6300">
              <a:solidFill>
                <a:schemeClr val="dk2"/>
              </a:solidFill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1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51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 EXAMPLE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74" name="Google Shape;574;p51" title="Screenshot 2025-05-11 at 11.13.1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63" y="1210178"/>
            <a:ext cx="7769675" cy="335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Implementation in SQL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00" y="1173000"/>
            <a:ext cx="2760375" cy="33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525" y="1339875"/>
            <a:ext cx="3359900" cy="29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53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DATASET EXAMPLE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89" name="Google Shape;589;p53" title="Screenshot 2025-05-11 at 11.09.03 AM.png"/>
          <p:cNvPicPr preferRelativeResize="0"/>
          <p:nvPr/>
        </p:nvPicPr>
        <p:blipFill rotWithShape="1">
          <a:blip r:embed="rId3">
            <a:alphaModFix/>
          </a:blip>
          <a:srcRect b="52141" l="0" r="0" t="2683"/>
          <a:stretch/>
        </p:blipFill>
        <p:spPr>
          <a:xfrm>
            <a:off x="668413" y="1426699"/>
            <a:ext cx="7807175" cy="28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idx="1" type="subTitle"/>
          </p:nvPr>
        </p:nvSpPr>
        <p:spPr>
          <a:xfrm>
            <a:off x="915100" y="2817925"/>
            <a:ext cx="7236900" cy="196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Gender, COUNT(*) AS count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Student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GROUP BY Gender 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ORDER BY count DESC;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 txBox="1"/>
          <p:nvPr>
            <p:ph type="title"/>
          </p:nvPr>
        </p:nvSpPr>
        <p:spPr>
          <a:xfrm>
            <a:off x="914950" y="1502774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/>
              <a:t>Distribution of students by gender.</a:t>
            </a:r>
            <a:endParaRPr sz="3500"/>
          </a:p>
        </p:txBody>
      </p:sp>
      <p:grpSp>
        <p:nvGrpSpPr>
          <p:cNvPr id="596" name="Google Shape;596;p54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597" name="Google Shape;597;p54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4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4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4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54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4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#1 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03" name="Google Shape;6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34" y="3134117"/>
            <a:ext cx="2993700" cy="1330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5"/>
          <p:cNvSpPr txBox="1"/>
          <p:nvPr>
            <p:ph type="title"/>
          </p:nvPr>
        </p:nvSpPr>
        <p:spPr>
          <a:xfrm>
            <a:off x="914950" y="1502999"/>
            <a:ext cx="7236900" cy="11232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List all students who have received tutoring.</a:t>
            </a:r>
            <a:endParaRPr sz="2500"/>
          </a:p>
        </p:txBody>
      </p:sp>
      <p:sp>
        <p:nvSpPr>
          <p:cNvPr id="609" name="Google Shape;609;p55"/>
          <p:cNvSpPr txBox="1"/>
          <p:nvPr>
            <p:ph idx="1" type="subTitle"/>
          </p:nvPr>
        </p:nvSpPr>
        <p:spPr>
          <a:xfrm>
            <a:off x="914950" y="2625884"/>
            <a:ext cx="7236900" cy="2154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SELECT *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FROM StudyHabit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Tutoring = 1;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grpSp>
        <p:nvGrpSpPr>
          <p:cNvPr id="610" name="Google Shape;610;p55"/>
          <p:cNvGrpSpPr/>
          <p:nvPr/>
        </p:nvGrpSpPr>
        <p:grpSpPr>
          <a:xfrm>
            <a:off x="915013" y="1005539"/>
            <a:ext cx="7237091" cy="497231"/>
            <a:chOff x="2730445" y="1757725"/>
            <a:chExt cx="3267900" cy="267300"/>
          </a:xfrm>
        </p:grpSpPr>
        <p:sp>
          <p:nvSpPr>
            <p:cNvPr id="611" name="Google Shape;611;p55"/>
            <p:cNvSpPr/>
            <p:nvPr/>
          </p:nvSpPr>
          <p:spPr>
            <a:xfrm>
              <a:off x="2730445" y="1757725"/>
              <a:ext cx="3267900" cy="267300"/>
            </a:xfrm>
            <a:prstGeom prst="rect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54101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559355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5777000" y="1841275"/>
              <a:ext cx="100200" cy="10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55"/>
          <p:cNvSpPr/>
          <p:nvPr/>
        </p:nvSpPr>
        <p:spPr>
          <a:xfrm>
            <a:off x="8358313" y="4380379"/>
            <a:ext cx="301828" cy="338622"/>
          </a:xfrm>
          <a:custGeom>
            <a:rect b="b" l="l" r="r" t="t"/>
            <a:pathLst>
              <a:path extrusionOk="0" h="25327" w="22575">
                <a:moveTo>
                  <a:pt x="10186" y="0"/>
                </a:moveTo>
                <a:lnTo>
                  <a:pt x="8259" y="1927"/>
                </a:lnTo>
                <a:lnTo>
                  <a:pt x="17344" y="11012"/>
                </a:lnTo>
                <a:lnTo>
                  <a:pt x="0" y="11012"/>
                </a:lnTo>
                <a:lnTo>
                  <a:pt x="0" y="13764"/>
                </a:lnTo>
                <a:lnTo>
                  <a:pt x="17344" y="13764"/>
                </a:lnTo>
                <a:lnTo>
                  <a:pt x="8259" y="23124"/>
                </a:lnTo>
                <a:lnTo>
                  <a:pt x="10186" y="25327"/>
                </a:lnTo>
                <a:lnTo>
                  <a:pt x="22574" y="12388"/>
                </a:lnTo>
                <a:lnTo>
                  <a:pt x="101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5"/>
          <p:cNvSpPr txBox="1"/>
          <p:nvPr>
            <p:ph type="title"/>
          </p:nvPr>
        </p:nvSpPr>
        <p:spPr>
          <a:xfrm>
            <a:off x="1374325" y="304900"/>
            <a:ext cx="698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SQL QUESTION #2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27782" l="0" r="0" t="0"/>
          <a:stretch/>
        </p:blipFill>
        <p:spPr>
          <a:xfrm>
            <a:off x="5161075" y="2749763"/>
            <a:ext cx="2031025" cy="19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Integration Project Plan by Slidesgo">
  <a:themeElements>
    <a:clrScheme name="Simple Light">
      <a:dk1>
        <a:srgbClr val="FFFFFF"/>
      </a:dk1>
      <a:lt1>
        <a:srgbClr val="191919"/>
      </a:lt1>
      <a:dk2>
        <a:srgbClr val="E84987"/>
      </a:dk2>
      <a:lt2>
        <a:srgbClr val="84BDE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4BDE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